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6"/>
  </p:notesMasterIdLst>
  <p:sldIdLst>
    <p:sldId id="965" r:id="rId3"/>
    <p:sldId id="964" r:id="rId4"/>
    <p:sldId id="960" r:id="rId5"/>
    <p:sldId id="966" r:id="rId6"/>
    <p:sldId id="967" r:id="rId7"/>
    <p:sldId id="968" r:id="rId8"/>
    <p:sldId id="969" r:id="rId9"/>
    <p:sldId id="970" r:id="rId10"/>
    <p:sldId id="971" r:id="rId11"/>
    <p:sldId id="972" r:id="rId12"/>
    <p:sldId id="973" r:id="rId13"/>
    <p:sldId id="974" r:id="rId14"/>
    <p:sldId id="9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2" autoAdjust="0"/>
    <p:restoredTop sz="93792" autoAdjust="0"/>
  </p:normalViewPr>
  <p:slideViewPr>
    <p:cSldViewPr snapToGrid="0" snapToObjects="1">
      <p:cViewPr varScale="1">
        <p:scale>
          <a:sx n="63" d="100"/>
          <a:sy n="63" d="100"/>
        </p:scale>
        <p:origin x="72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AC090F-C679-024B-AB95-C7DEB310AD5B}" type="datetimeFigureOut">
              <a:rPr lang="en-US" smtClean="0"/>
              <a:t>4/29/2021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3524A-DEA6-8742-9ED9-B49FB1BB4A42}" type="slidenum">
              <a:rPr lang="en-US" smtClean="0"/>
              <a:t>‹#›</a:t>
            </a:fld>
            <a:endParaRPr lang="en-US"/>
          </a:p>
        </p:txBody>
      </p:sp>
    </p:spTree>
    <p:extLst>
      <p:ext uri="{BB962C8B-B14F-4D97-AF65-F5344CB8AC3E}">
        <p14:creationId xmlns:p14="http://schemas.microsoft.com/office/powerpoint/2010/main" val="1633868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1</a:t>
            </a:fld>
            <a:endParaRPr lang="en-US"/>
          </a:p>
        </p:txBody>
      </p:sp>
    </p:spTree>
    <p:extLst>
      <p:ext uri="{BB962C8B-B14F-4D97-AF65-F5344CB8AC3E}">
        <p14:creationId xmlns:p14="http://schemas.microsoft.com/office/powerpoint/2010/main" val="3061059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highlight>
                  <a:srgbClr val="FFFF00"/>
                </a:highlight>
                <a:latin typeface="Barlow"/>
                <a:ea typeface="Times New Roman" panose="02020603050405020304" pitchFamily="18" charset="0"/>
                <a:cs typeface="Calibri" panose="020F0502020204030204" pitchFamily="34" charset="0"/>
              </a:rPr>
              <a:t>The online hackathon will ideate ICT solutions that respond to challenges faced by older persons under 4 areas, that may have surfaced or emphasized by the COVID-19 pandemic. Participating teams will submit ideas and develop proof of concept in one of four identified challenge areas:</a:t>
            </a:r>
          </a:p>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10</a:t>
            </a:fld>
            <a:endParaRPr lang="en-US"/>
          </a:p>
        </p:txBody>
      </p:sp>
    </p:spTree>
    <p:extLst>
      <p:ext uri="{BB962C8B-B14F-4D97-AF65-F5344CB8AC3E}">
        <p14:creationId xmlns:p14="http://schemas.microsoft.com/office/powerpoint/2010/main" val="2562976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highlight>
                  <a:srgbClr val="FFFF00"/>
                </a:highlight>
                <a:latin typeface="Barlow"/>
                <a:ea typeface="Times New Roman" panose="02020603050405020304" pitchFamily="18" charset="0"/>
                <a:cs typeface="Calibri" panose="020F0502020204030204" pitchFamily="34" charset="0"/>
              </a:rPr>
              <a:t>The online hackathon will ideate ICT solutions that respond to challenges faced by older persons under 4 areas, that may have surfaced or emphasized by the COVID-19 pandemic. Participating teams will submit ideas and develop proof of concept in one of four identified challenge areas:</a:t>
            </a:r>
          </a:p>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11</a:t>
            </a:fld>
            <a:endParaRPr lang="en-US"/>
          </a:p>
        </p:txBody>
      </p:sp>
    </p:spTree>
    <p:extLst>
      <p:ext uri="{BB962C8B-B14F-4D97-AF65-F5344CB8AC3E}">
        <p14:creationId xmlns:p14="http://schemas.microsoft.com/office/powerpoint/2010/main" val="2220760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highlight>
                  <a:srgbClr val="FFFF00"/>
                </a:highlight>
                <a:latin typeface="Barlow"/>
                <a:ea typeface="Times New Roman" panose="02020603050405020304" pitchFamily="18" charset="0"/>
                <a:cs typeface="Calibri" panose="020F0502020204030204" pitchFamily="34" charset="0"/>
              </a:rPr>
              <a:t>The online hackathon will ideate ICT solutions that respond to challenges faced by older persons under 4 areas, that may have surfaced or emphasized by the COVID-19 pandemic. Participating teams will submit ideas and develop proof of concept in one of four identified challenge areas:</a:t>
            </a:r>
          </a:p>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12</a:t>
            </a:fld>
            <a:endParaRPr lang="en-US"/>
          </a:p>
        </p:txBody>
      </p:sp>
    </p:spTree>
    <p:extLst>
      <p:ext uri="{BB962C8B-B14F-4D97-AF65-F5344CB8AC3E}">
        <p14:creationId xmlns:p14="http://schemas.microsoft.com/office/powerpoint/2010/main" val="587992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highlight>
                  <a:srgbClr val="FFFF00"/>
                </a:highlight>
                <a:latin typeface="Barlow"/>
                <a:ea typeface="Times New Roman" panose="02020603050405020304" pitchFamily="18" charset="0"/>
                <a:cs typeface="Calibri" panose="020F0502020204030204" pitchFamily="34" charset="0"/>
              </a:rPr>
              <a:t>The online hackathon will ideate ICT solutions that respond to challenges faced by older persons under 4 areas, that may have surfaced or emphasized by the COVID-19 pandemic. Participating teams will submit ideas and develop proof of concept in one of four identified challenge areas:</a:t>
            </a:r>
          </a:p>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13</a:t>
            </a:fld>
            <a:endParaRPr lang="en-US"/>
          </a:p>
        </p:txBody>
      </p:sp>
    </p:spTree>
    <p:extLst>
      <p:ext uri="{BB962C8B-B14F-4D97-AF65-F5344CB8AC3E}">
        <p14:creationId xmlns:p14="http://schemas.microsoft.com/office/powerpoint/2010/main" val="3868090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2</a:t>
            </a:fld>
            <a:endParaRPr lang="en-US"/>
          </a:p>
        </p:txBody>
      </p:sp>
    </p:spTree>
    <p:extLst>
      <p:ext uri="{BB962C8B-B14F-4D97-AF65-F5344CB8AC3E}">
        <p14:creationId xmlns:p14="http://schemas.microsoft.com/office/powerpoint/2010/main" val="591606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3</a:t>
            </a:fld>
            <a:endParaRPr lang="en-US"/>
          </a:p>
        </p:txBody>
      </p:sp>
    </p:spTree>
    <p:extLst>
      <p:ext uri="{BB962C8B-B14F-4D97-AF65-F5344CB8AC3E}">
        <p14:creationId xmlns:p14="http://schemas.microsoft.com/office/powerpoint/2010/main" val="1392245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4</a:t>
            </a:fld>
            <a:endParaRPr lang="en-US"/>
          </a:p>
        </p:txBody>
      </p:sp>
    </p:spTree>
    <p:extLst>
      <p:ext uri="{BB962C8B-B14F-4D97-AF65-F5344CB8AC3E}">
        <p14:creationId xmlns:p14="http://schemas.microsoft.com/office/powerpoint/2010/main" val="3844908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5</a:t>
            </a:fld>
            <a:endParaRPr lang="en-US"/>
          </a:p>
        </p:txBody>
      </p:sp>
    </p:spTree>
    <p:extLst>
      <p:ext uri="{BB962C8B-B14F-4D97-AF65-F5344CB8AC3E}">
        <p14:creationId xmlns:p14="http://schemas.microsoft.com/office/powerpoint/2010/main" val="280906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highlight>
                  <a:srgbClr val="FFFF00"/>
                </a:highlight>
                <a:latin typeface="Barlow"/>
                <a:ea typeface="Times New Roman" panose="02020603050405020304" pitchFamily="18" charset="0"/>
                <a:cs typeface="Calibri" panose="020F0502020204030204" pitchFamily="34" charset="0"/>
              </a:rPr>
              <a:t>The online hackathon will ideate ICT solutions that respond to challenges faced by older persons under 4 areas, that may have surfaced or emphasized by the COVID-19 pandemic. Participating teams will submit ideas and develop proof of concept in one of four identified challenge areas:</a:t>
            </a:r>
          </a:p>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6</a:t>
            </a:fld>
            <a:endParaRPr lang="en-US"/>
          </a:p>
        </p:txBody>
      </p:sp>
    </p:spTree>
    <p:extLst>
      <p:ext uri="{BB962C8B-B14F-4D97-AF65-F5344CB8AC3E}">
        <p14:creationId xmlns:p14="http://schemas.microsoft.com/office/powerpoint/2010/main" val="3962965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highlight>
                  <a:srgbClr val="FFFF00"/>
                </a:highlight>
                <a:latin typeface="Barlow"/>
                <a:ea typeface="Times New Roman" panose="02020603050405020304" pitchFamily="18" charset="0"/>
                <a:cs typeface="Calibri" panose="020F0502020204030204" pitchFamily="34" charset="0"/>
              </a:rPr>
              <a:t>The online hackathon will ideate ICT solutions that respond to challenges faced by older persons under 4 areas, that may have surfaced or emphasized by the COVID-19 pandemic. Participating teams will submit ideas and develop proof of concept in one of four identified challenge areas:</a:t>
            </a:r>
          </a:p>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7</a:t>
            </a:fld>
            <a:endParaRPr lang="en-US"/>
          </a:p>
        </p:txBody>
      </p:sp>
    </p:spTree>
    <p:extLst>
      <p:ext uri="{BB962C8B-B14F-4D97-AF65-F5344CB8AC3E}">
        <p14:creationId xmlns:p14="http://schemas.microsoft.com/office/powerpoint/2010/main" val="296572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highlight>
                  <a:srgbClr val="FFFF00"/>
                </a:highlight>
                <a:latin typeface="Barlow"/>
                <a:ea typeface="Times New Roman" panose="02020603050405020304" pitchFamily="18" charset="0"/>
                <a:cs typeface="Calibri" panose="020F0502020204030204" pitchFamily="34" charset="0"/>
              </a:rPr>
              <a:t>The online hackathon will ideate ICT solutions that respond to challenges faced by older persons under 4 areas, that may have surfaced or emphasized by the COVID-19 pandemic. Participating teams will submit ideas and develop proof of concept in one of four identified challenge areas:</a:t>
            </a:r>
          </a:p>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8</a:t>
            </a:fld>
            <a:endParaRPr lang="en-US"/>
          </a:p>
        </p:txBody>
      </p:sp>
    </p:spTree>
    <p:extLst>
      <p:ext uri="{BB962C8B-B14F-4D97-AF65-F5344CB8AC3E}">
        <p14:creationId xmlns:p14="http://schemas.microsoft.com/office/powerpoint/2010/main" val="1595436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highlight>
                  <a:srgbClr val="FFFF00"/>
                </a:highlight>
                <a:latin typeface="Barlow"/>
                <a:ea typeface="Times New Roman" panose="02020603050405020304" pitchFamily="18" charset="0"/>
                <a:cs typeface="Calibri" panose="020F0502020204030204" pitchFamily="34" charset="0"/>
              </a:rPr>
              <a:t>The online hackathon will ideate ICT solutions that respond to challenges faced by older persons under 4 areas, that may have surfaced or emphasized by the COVID-19 pandemic. Participating teams will submit ideas and develop proof of concept in one of four identified challenge areas:</a:t>
            </a:r>
          </a:p>
          <a:p>
            <a:endParaRPr lang="en-GB" dirty="0"/>
          </a:p>
        </p:txBody>
      </p:sp>
      <p:sp>
        <p:nvSpPr>
          <p:cNvPr id="4" name="Slide Number Placeholder 3"/>
          <p:cNvSpPr>
            <a:spLocks noGrp="1"/>
          </p:cNvSpPr>
          <p:nvPr>
            <p:ph type="sldNum" sz="quarter" idx="5"/>
          </p:nvPr>
        </p:nvSpPr>
        <p:spPr/>
        <p:txBody>
          <a:bodyPr/>
          <a:lstStyle/>
          <a:p>
            <a:fld id="{3493524A-DEA6-8742-9ED9-B49FB1BB4A42}" type="slidenum">
              <a:rPr lang="en-US" smtClean="0"/>
              <a:t>9</a:t>
            </a:fld>
            <a:endParaRPr lang="en-US"/>
          </a:p>
        </p:txBody>
      </p:sp>
    </p:spTree>
    <p:extLst>
      <p:ext uri="{BB962C8B-B14F-4D97-AF65-F5344CB8AC3E}">
        <p14:creationId xmlns:p14="http://schemas.microsoft.com/office/powerpoint/2010/main" val="3741920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B2511-DC4E-E449-987A-616A99443D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F272CA-1F54-4944-B972-667CF00A9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8E2608-F6F3-0D40-B319-3A575802CDED}"/>
              </a:ext>
            </a:extLst>
          </p:cNvPr>
          <p:cNvSpPr>
            <a:spLocks noGrp="1"/>
          </p:cNvSpPr>
          <p:nvPr>
            <p:ph type="dt" sz="half" idx="10"/>
          </p:nvPr>
        </p:nvSpPr>
        <p:spPr/>
        <p:txBody>
          <a:bodyPr/>
          <a:lstStyle/>
          <a:p>
            <a:fld id="{542D2F64-0897-A04A-AA77-5D82360CF721}" type="datetimeFigureOut">
              <a:rPr lang="en-US" smtClean="0"/>
              <a:t>4/29/2021</a:t>
            </a:fld>
            <a:endParaRPr lang="en-US"/>
          </a:p>
        </p:txBody>
      </p:sp>
      <p:sp>
        <p:nvSpPr>
          <p:cNvPr id="5" name="Footer Placeholder 4">
            <a:extLst>
              <a:ext uri="{FF2B5EF4-FFF2-40B4-BE49-F238E27FC236}">
                <a16:creationId xmlns:a16="http://schemas.microsoft.com/office/drawing/2014/main" id="{48E66627-97AE-2441-9CE4-00921F9CD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09673-6F00-7042-9ABE-F03C70037E75}"/>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1776682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F973-C6A1-F141-8034-B6523AE7B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2E9E45-3582-1B41-AE9E-BA59DAB61B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61AE-8CB4-3F4F-8032-4D433D4A66DF}"/>
              </a:ext>
            </a:extLst>
          </p:cNvPr>
          <p:cNvSpPr>
            <a:spLocks noGrp="1"/>
          </p:cNvSpPr>
          <p:nvPr>
            <p:ph type="dt" sz="half" idx="10"/>
          </p:nvPr>
        </p:nvSpPr>
        <p:spPr/>
        <p:txBody>
          <a:bodyPr/>
          <a:lstStyle/>
          <a:p>
            <a:fld id="{542D2F64-0897-A04A-AA77-5D82360CF721}" type="datetimeFigureOut">
              <a:rPr lang="en-US" smtClean="0"/>
              <a:t>4/29/2021</a:t>
            </a:fld>
            <a:endParaRPr lang="en-US"/>
          </a:p>
        </p:txBody>
      </p:sp>
      <p:sp>
        <p:nvSpPr>
          <p:cNvPr id="5" name="Footer Placeholder 4">
            <a:extLst>
              <a:ext uri="{FF2B5EF4-FFF2-40B4-BE49-F238E27FC236}">
                <a16:creationId xmlns:a16="http://schemas.microsoft.com/office/drawing/2014/main" id="{7E2F9DC8-B751-7045-9D1B-8AFE170BF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1FEA4-C7CE-9A46-8A95-BA498D66D6C5}"/>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276750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ABA6F0-35AB-4545-8384-33D40E0C20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C26E30-FF65-E94F-8155-D3529D8A5F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49B6B-DD10-E240-B11F-AD7BF7DE0896}"/>
              </a:ext>
            </a:extLst>
          </p:cNvPr>
          <p:cNvSpPr>
            <a:spLocks noGrp="1"/>
          </p:cNvSpPr>
          <p:nvPr>
            <p:ph type="dt" sz="half" idx="10"/>
          </p:nvPr>
        </p:nvSpPr>
        <p:spPr/>
        <p:txBody>
          <a:bodyPr/>
          <a:lstStyle/>
          <a:p>
            <a:fld id="{542D2F64-0897-A04A-AA77-5D82360CF721}" type="datetimeFigureOut">
              <a:rPr lang="en-US" smtClean="0"/>
              <a:t>4/29/2021</a:t>
            </a:fld>
            <a:endParaRPr lang="en-US"/>
          </a:p>
        </p:txBody>
      </p:sp>
      <p:sp>
        <p:nvSpPr>
          <p:cNvPr id="5" name="Footer Placeholder 4">
            <a:extLst>
              <a:ext uri="{FF2B5EF4-FFF2-40B4-BE49-F238E27FC236}">
                <a16:creationId xmlns:a16="http://schemas.microsoft.com/office/drawing/2014/main" id="{6B2563F2-DBC4-4F48-BAF4-B1D4B32EF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D9495-8DDC-4B42-A42B-EE7AB893BE8F}"/>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2945396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0CC7-6439-442C-A668-ED9677CEFF4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D3FB680-60E9-48C0-83ED-7F6503A93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F9516F-CADE-4302-A9F4-67A1E650046D}"/>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6" name="Slide Number Placeholder 5">
            <a:extLst>
              <a:ext uri="{FF2B5EF4-FFF2-40B4-BE49-F238E27FC236}">
                <a16:creationId xmlns:a16="http://schemas.microsoft.com/office/drawing/2014/main" id="{799C5AC7-F3A0-4E92-95CD-34920B328FA6}"/>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1420827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Al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0CC7-6439-442C-A668-ED9677CEFF4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D3FB680-60E9-48C0-83ED-7F6503A93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Date Placeholder 3">
            <a:extLst>
              <a:ext uri="{FF2B5EF4-FFF2-40B4-BE49-F238E27FC236}">
                <a16:creationId xmlns:a16="http://schemas.microsoft.com/office/drawing/2014/main" id="{F8D94926-C48F-4142-83F9-AE5735E72AA5}"/>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8" name="Slide Number Placeholder 5">
            <a:extLst>
              <a:ext uri="{FF2B5EF4-FFF2-40B4-BE49-F238E27FC236}">
                <a16:creationId xmlns:a16="http://schemas.microsoft.com/office/drawing/2014/main" id="{8E7FBBC4-6FC5-4D45-BDC3-EFDD32E9C11A}"/>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2593475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D243D-A234-4006-B426-8125C53CD71F}"/>
              </a:ext>
            </a:extLst>
          </p:cNvPr>
          <p:cNvSpPr>
            <a:spLocks noGrp="1"/>
          </p:cNvSpPr>
          <p:nvPr>
            <p:ph type="title"/>
          </p:nvPr>
        </p:nvSpPr>
        <p:spPr>
          <a:xfrm>
            <a:off x="838199" y="365125"/>
            <a:ext cx="93600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E35028-51CB-4F03-835E-FD94846F8B3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a:extLst>
              <a:ext uri="{FF2B5EF4-FFF2-40B4-BE49-F238E27FC236}">
                <a16:creationId xmlns:a16="http://schemas.microsoft.com/office/drawing/2014/main" id="{CE0D9699-0066-40BE-B82C-AAE0397D6FC0}"/>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10" name="Slide Number Placeholder 5">
            <a:extLst>
              <a:ext uri="{FF2B5EF4-FFF2-40B4-BE49-F238E27FC236}">
                <a16:creationId xmlns:a16="http://schemas.microsoft.com/office/drawing/2014/main" id="{8EB25FBF-7A97-45C7-AC28-E102F9DE33CC}"/>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3470828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B407F-6DD0-43E7-AB52-0E3438CEE9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47DA9F-4C10-4437-A3DB-645394F69B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2EC186E-90D2-40A9-9E78-DEED86DF3B25}"/>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9" name="Slide Number Placeholder 5">
            <a:extLst>
              <a:ext uri="{FF2B5EF4-FFF2-40B4-BE49-F238E27FC236}">
                <a16:creationId xmlns:a16="http://schemas.microsoft.com/office/drawing/2014/main" id="{642BE60D-4092-45CC-9F0A-17D9BEF85202}"/>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553484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Al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B407F-6DD0-43E7-AB52-0E3438CEE9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D47DA9F-4C10-4437-A3DB-645394F69B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D891EDC4-209D-4F5D-A964-F576C95F75F3}"/>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8" name="Slide Number Placeholder 5">
            <a:extLst>
              <a:ext uri="{FF2B5EF4-FFF2-40B4-BE49-F238E27FC236}">
                <a16:creationId xmlns:a16="http://schemas.microsoft.com/office/drawing/2014/main" id="{033E02AA-043D-44A5-88A7-1DB85B5BBAB9}"/>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3470369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Al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B407F-6DD0-43E7-AB52-0E3438CEE9C7}"/>
              </a:ext>
            </a:extLst>
          </p:cNvPr>
          <p:cNvSpPr>
            <a:spLocks noGrp="1"/>
          </p:cNvSpPr>
          <p:nvPr>
            <p:ph type="title"/>
          </p:nvPr>
        </p:nvSpPr>
        <p:spPr>
          <a:xfrm>
            <a:off x="831850" y="2512291"/>
            <a:ext cx="10515600" cy="2052000"/>
          </a:xfrm>
          <a:prstGeom prst="rect">
            <a:avLst/>
          </a:prstGeo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D47DA9F-4C10-4437-A3DB-645394F69B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1BE45119-BBF2-4958-AA52-CE78A4C570C8}"/>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8" name="Slide Number Placeholder 5">
            <a:extLst>
              <a:ext uri="{FF2B5EF4-FFF2-40B4-BE49-F238E27FC236}">
                <a16:creationId xmlns:a16="http://schemas.microsoft.com/office/drawing/2014/main" id="{C73EC5DD-95A2-4491-8B09-4A3B94B8A915}"/>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2100864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C75F0-63E0-47B1-92D8-9301E947EB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55E9BA-0968-4051-87F3-BC74272EF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AA0E7FB1-0AAF-4F0E-AF6B-B845FCB483B7}"/>
              </a:ext>
            </a:extLst>
          </p:cNvPr>
          <p:cNvSpPr>
            <a:spLocks noGrp="1"/>
          </p:cNvSpPr>
          <p:nvPr>
            <p:ph type="title"/>
          </p:nvPr>
        </p:nvSpPr>
        <p:spPr>
          <a:xfrm>
            <a:off x="838199" y="365125"/>
            <a:ext cx="9360000" cy="1325563"/>
          </a:xfrm>
          <a:prstGeom prst="rect">
            <a:avLst/>
          </a:prstGeom>
        </p:spPr>
        <p:txBody>
          <a:bodyPr/>
          <a:lstStyle/>
          <a:p>
            <a:r>
              <a:rPr lang="en-US"/>
              <a:t>Click to edit Master title style</a:t>
            </a:r>
            <a:endParaRPr lang="en-GB"/>
          </a:p>
        </p:txBody>
      </p:sp>
      <p:sp>
        <p:nvSpPr>
          <p:cNvPr id="9" name="Date Placeholder 3">
            <a:extLst>
              <a:ext uri="{FF2B5EF4-FFF2-40B4-BE49-F238E27FC236}">
                <a16:creationId xmlns:a16="http://schemas.microsoft.com/office/drawing/2014/main" id="{86226517-502C-4D7D-BA87-76B2F38B9332}"/>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10" name="Slide Number Placeholder 5">
            <a:extLst>
              <a:ext uri="{FF2B5EF4-FFF2-40B4-BE49-F238E27FC236}">
                <a16:creationId xmlns:a16="http://schemas.microsoft.com/office/drawing/2014/main" id="{F0CC57B3-226F-4EE6-AAFD-9D46F5A26533}"/>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1478460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E7F427-8602-464B-B30B-F1B8725EF3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122B50-8406-4EF4-B7DC-4B07807B1A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83039F5-643D-404F-A546-5403765A45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9B7DE2-2778-4F6E-A1FF-3BC7E517D0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43D5D907-8426-469D-B439-AA4896EF07CE}"/>
              </a:ext>
            </a:extLst>
          </p:cNvPr>
          <p:cNvSpPr>
            <a:spLocks noGrp="1"/>
          </p:cNvSpPr>
          <p:nvPr>
            <p:ph type="title"/>
          </p:nvPr>
        </p:nvSpPr>
        <p:spPr>
          <a:xfrm>
            <a:off x="838199" y="365125"/>
            <a:ext cx="9360000" cy="1325563"/>
          </a:xfrm>
          <a:prstGeom prst="rect">
            <a:avLst/>
          </a:prstGeom>
        </p:spPr>
        <p:txBody>
          <a:bodyPr/>
          <a:lstStyle/>
          <a:p>
            <a:r>
              <a:rPr lang="en-US"/>
              <a:t>Click to edit Master title style</a:t>
            </a:r>
            <a:endParaRPr lang="en-GB"/>
          </a:p>
        </p:txBody>
      </p:sp>
      <p:sp>
        <p:nvSpPr>
          <p:cNvPr id="11" name="Date Placeholder 3">
            <a:extLst>
              <a:ext uri="{FF2B5EF4-FFF2-40B4-BE49-F238E27FC236}">
                <a16:creationId xmlns:a16="http://schemas.microsoft.com/office/drawing/2014/main" id="{0E1A35B8-43C9-4A70-B8C3-B5E908F013C3}"/>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12" name="Slide Number Placeholder 5">
            <a:extLst>
              <a:ext uri="{FF2B5EF4-FFF2-40B4-BE49-F238E27FC236}">
                <a16:creationId xmlns:a16="http://schemas.microsoft.com/office/drawing/2014/main" id="{97398ED2-8CB9-4F6A-9F90-9AF1F48FECA3}"/>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170083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2519-7526-0E40-85AA-EABBDA89C6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98909-D60E-A043-8EB9-B409F8C9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B8AC0-701B-7346-AD9A-686358C0D864}"/>
              </a:ext>
            </a:extLst>
          </p:cNvPr>
          <p:cNvSpPr>
            <a:spLocks noGrp="1"/>
          </p:cNvSpPr>
          <p:nvPr>
            <p:ph type="dt" sz="half" idx="10"/>
          </p:nvPr>
        </p:nvSpPr>
        <p:spPr/>
        <p:txBody>
          <a:bodyPr/>
          <a:lstStyle/>
          <a:p>
            <a:fld id="{542D2F64-0897-A04A-AA77-5D82360CF721}" type="datetimeFigureOut">
              <a:rPr lang="en-US" smtClean="0"/>
              <a:t>4/29/2021</a:t>
            </a:fld>
            <a:endParaRPr lang="en-US"/>
          </a:p>
        </p:txBody>
      </p:sp>
      <p:sp>
        <p:nvSpPr>
          <p:cNvPr id="5" name="Footer Placeholder 4">
            <a:extLst>
              <a:ext uri="{FF2B5EF4-FFF2-40B4-BE49-F238E27FC236}">
                <a16:creationId xmlns:a16="http://schemas.microsoft.com/office/drawing/2014/main" id="{02619512-0A51-F346-A35D-52DAEA744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AC552-1D26-9D4F-A4D7-DE479DC48DCE}"/>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1876926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99E90-77D5-4C91-8C9A-E8BEBAADCB85}"/>
              </a:ext>
            </a:extLst>
          </p:cNvPr>
          <p:cNvSpPr>
            <a:spLocks noGrp="1"/>
          </p:cNvSpPr>
          <p:nvPr>
            <p:ph type="title"/>
          </p:nvPr>
        </p:nvSpPr>
        <p:spPr>
          <a:xfrm>
            <a:off x="838200" y="365125"/>
            <a:ext cx="9360000" cy="1325563"/>
          </a:xfrm>
          <a:prstGeom prst="rect">
            <a:avLst/>
          </a:prstGeom>
        </p:spPr>
        <p:txBody>
          <a:bodyPr/>
          <a:lstStyle/>
          <a:p>
            <a:r>
              <a:rPr lang="en-US"/>
              <a:t>Click to edit Master title style</a:t>
            </a:r>
            <a:endParaRPr lang="en-GB"/>
          </a:p>
        </p:txBody>
      </p:sp>
      <p:sp>
        <p:nvSpPr>
          <p:cNvPr id="6" name="Date Placeholder 3">
            <a:extLst>
              <a:ext uri="{FF2B5EF4-FFF2-40B4-BE49-F238E27FC236}">
                <a16:creationId xmlns:a16="http://schemas.microsoft.com/office/drawing/2014/main" id="{C9215258-842E-4048-9AC7-C82E38710437}"/>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7" name="Slide Number Placeholder 5">
            <a:extLst>
              <a:ext uri="{FF2B5EF4-FFF2-40B4-BE49-F238E27FC236}">
                <a16:creationId xmlns:a16="http://schemas.microsoft.com/office/drawing/2014/main" id="{1B2156C2-F997-4B7A-AA91-73198BC44CED}"/>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2420089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1B4D3BB-735D-4AF2-8B5B-3A38AE0C622C}"/>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6" name="Slide Number Placeholder 5">
            <a:extLst>
              <a:ext uri="{FF2B5EF4-FFF2-40B4-BE49-F238E27FC236}">
                <a16:creationId xmlns:a16="http://schemas.microsoft.com/office/drawing/2014/main" id="{91EE68E4-8AA6-457F-8924-CB2C3A494014}"/>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3240004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Al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D72957-D430-4ADF-9267-1748F40C1958}"/>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6" name="Slide Number Placeholder 5">
            <a:extLst>
              <a:ext uri="{FF2B5EF4-FFF2-40B4-BE49-F238E27FC236}">
                <a16:creationId xmlns:a16="http://schemas.microsoft.com/office/drawing/2014/main" id="{923F04AD-8CE8-45A4-B0F0-38609CBC3058}"/>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4100331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Al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D72957-D430-4ADF-9267-1748F40C1958}"/>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6" name="Slide Number Placeholder 5">
            <a:extLst>
              <a:ext uri="{FF2B5EF4-FFF2-40B4-BE49-F238E27FC236}">
                <a16:creationId xmlns:a16="http://schemas.microsoft.com/office/drawing/2014/main" id="{923F04AD-8CE8-45A4-B0F0-38609CBC3058}"/>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1606325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Al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D72957-D430-4ADF-9267-1748F40C1958}"/>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6" name="Slide Number Placeholder 5">
            <a:extLst>
              <a:ext uri="{FF2B5EF4-FFF2-40B4-BE49-F238E27FC236}">
                <a16:creationId xmlns:a16="http://schemas.microsoft.com/office/drawing/2014/main" id="{923F04AD-8CE8-45A4-B0F0-38609CBC3058}"/>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885971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Alt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850C32C-DB71-4D38-B0F1-5845413C5957}"/>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6" name="Slide Number Placeholder 5">
            <a:extLst>
              <a:ext uri="{FF2B5EF4-FFF2-40B4-BE49-F238E27FC236}">
                <a16:creationId xmlns:a16="http://schemas.microsoft.com/office/drawing/2014/main" id="{EECC4091-A7ED-4675-A581-3D5A085B9C98}"/>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2754287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Alt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D72957-D430-4ADF-9267-1748F40C1958}"/>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6" name="Slide Number Placeholder 5">
            <a:extLst>
              <a:ext uri="{FF2B5EF4-FFF2-40B4-BE49-F238E27FC236}">
                <a16:creationId xmlns:a16="http://schemas.microsoft.com/office/drawing/2014/main" id="{923F04AD-8CE8-45A4-B0F0-38609CBC3058}"/>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3143116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FF888-4592-4DFF-9B5B-A4FCEDAD32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F4F55A-CA0A-49A3-B92E-7D6B065BE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6FA5C0-BDC0-414E-B65B-1FC1D2590C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D359C04-E75B-45DA-9CC2-A84FB5FDF603}"/>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9" name="Slide Number Placeholder 5">
            <a:extLst>
              <a:ext uri="{FF2B5EF4-FFF2-40B4-BE49-F238E27FC236}">
                <a16:creationId xmlns:a16="http://schemas.microsoft.com/office/drawing/2014/main" id="{46E50F0B-CB7F-4966-801D-3FE2CBDF08B3}"/>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2125591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751D-E6F0-4EC5-A3F9-F708EB8386C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88C58F-BC2F-4424-8AF8-C682F96FBF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EF8EE3-945C-49C7-931D-CC8FDD914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17010749-1BA7-481A-ACB8-03E602CA286A}"/>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9" name="Slide Number Placeholder 5">
            <a:extLst>
              <a:ext uri="{FF2B5EF4-FFF2-40B4-BE49-F238E27FC236}">
                <a16:creationId xmlns:a16="http://schemas.microsoft.com/office/drawing/2014/main" id="{FB9832BB-112C-42EF-A092-968C7FDCAB7C}"/>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1093798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AEC30-AA46-4AF6-9F35-AA8850819BD3}"/>
              </a:ext>
            </a:extLst>
          </p:cNvPr>
          <p:cNvSpPr>
            <a:spLocks noGrp="1"/>
          </p:cNvSpPr>
          <p:nvPr>
            <p:ph type="title"/>
          </p:nvPr>
        </p:nvSpPr>
        <p:spPr>
          <a:xfrm>
            <a:off x="838199" y="365125"/>
            <a:ext cx="93600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0755BE-F9DA-4D12-BCB4-E45AC631D3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D1E58F19-3070-473A-B53D-30C0B8557B24}"/>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8" name="Slide Number Placeholder 5">
            <a:extLst>
              <a:ext uri="{FF2B5EF4-FFF2-40B4-BE49-F238E27FC236}">
                <a16:creationId xmlns:a16="http://schemas.microsoft.com/office/drawing/2014/main" id="{5A5C266B-1CEB-437B-AB23-C31461888F86}"/>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432179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7B91-9E3A-3B4D-8F0E-F682A5C348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D14063-126F-F343-852D-6EED2ACFAA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8B6842-5923-6849-AB59-0F811FA208E6}"/>
              </a:ext>
            </a:extLst>
          </p:cNvPr>
          <p:cNvSpPr>
            <a:spLocks noGrp="1"/>
          </p:cNvSpPr>
          <p:nvPr>
            <p:ph type="dt" sz="half" idx="10"/>
          </p:nvPr>
        </p:nvSpPr>
        <p:spPr/>
        <p:txBody>
          <a:bodyPr/>
          <a:lstStyle/>
          <a:p>
            <a:fld id="{542D2F64-0897-A04A-AA77-5D82360CF721}" type="datetimeFigureOut">
              <a:rPr lang="en-US" smtClean="0"/>
              <a:t>4/29/2021</a:t>
            </a:fld>
            <a:endParaRPr lang="en-US"/>
          </a:p>
        </p:txBody>
      </p:sp>
      <p:sp>
        <p:nvSpPr>
          <p:cNvPr id="5" name="Footer Placeholder 4">
            <a:extLst>
              <a:ext uri="{FF2B5EF4-FFF2-40B4-BE49-F238E27FC236}">
                <a16:creationId xmlns:a16="http://schemas.microsoft.com/office/drawing/2014/main" id="{56364855-E518-9C40-8E64-D60B39061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248E1-ABF0-C34D-B124-7C720C6CE7DA}"/>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3515416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5FE7A-4373-4D06-B107-787036F6596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58924D-8E0E-48BC-B8EF-B1D795A57D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DC26EE23-99D6-4866-A5A2-FDD428737D5B}"/>
              </a:ext>
            </a:extLst>
          </p:cNvPr>
          <p:cNvSpPr>
            <a:spLocks noGrp="1"/>
          </p:cNvSpPr>
          <p:nvPr>
            <p:ph type="dt" sz="half" idx="10"/>
          </p:nvPr>
        </p:nvSpPr>
        <p:spPr>
          <a:xfrm>
            <a:off x="838201" y="6356350"/>
            <a:ext cx="1980000" cy="365125"/>
          </a:xfrm>
          <a:prstGeom prst="rect">
            <a:avLst/>
          </a:prstGeom>
        </p:spPr>
        <p:txBody>
          <a:bodyPr/>
          <a:lstStyle/>
          <a:p>
            <a:fld id="{A9DB54B1-8815-43CA-9B63-2C9E601FF040}" type="datetimeFigureOut">
              <a:rPr lang="en-GB" smtClean="0"/>
              <a:t>29/04/2021</a:t>
            </a:fld>
            <a:endParaRPr lang="en-GB" dirty="0"/>
          </a:p>
        </p:txBody>
      </p:sp>
      <p:sp>
        <p:nvSpPr>
          <p:cNvPr id="8" name="Slide Number Placeholder 5">
            <a:extLst>
              <a:ext uri="{FF2B5EF4-FFF2-40B4-BE49-F238E27FC236}">
                <a16:creationId xmlns:a16="http://schemas.microsoft.com/office/drawing/2014/main" id="{A04F854D-EC6C-4AEF-B6A5-279D62C10AF5}"/>
              </a:ext>
            </a:extLst>
          </p:cNvPr>
          <p:cNvSpPr>
            <a:spLocks noGrp="1"/>
          </p:cNvSpPr>
          <p:nvPr>
            <p:ph type="sldNum" sz="quarter" idx="12"/>
          </p:nvPr>
        </p:nvSpPr>
        <p:spPr>
          <a:xfrm>
            <a:off x="9373799" y="6356350"/>
            <a:ext cx="1980000" cy="365125"/>
          </a:xfrm>
          <a:prstGeom prst="rect">
            <a:avLst/>
          </a:prstGeom>
        </p:spPr>
        <p:txBody>
          <a:bodyPr/>
          <a:lstStyle/>
          <a:p>
            <a:fld id="{8155C372-747E-4ABB-B611-1603DD701BC8}" type="slidenum">
              <a:rPr lang="en-GB" smtClean="0"/>
              <a:t>‹#›</a:t>
            </a:fld>
            <a:endParaRPr lang="en-GB"/>
          </a:p>
        </p:txBody>
      </p:sp>
    </p:spTree>
    <p:extLst>
      <p:ext uri="{BB962C8B-B14F-4D97-AF65-F5344CB8AC3E}">
        <p14:creationId xmlns:p14="http://schemas.microsoft.com/office/powerpoint/2010/main" val="139049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A42E-2FE2-D24F-A31D-4299B93AF7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BEFB15-3C17-7A41-B2FA-A68C1196A7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D93039-AAF2-D148-BC05-F06267DE84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927971-003A-9143-A218-62FC711409A4}"/>
              </a:ext>
            </a:extLst>
          </p:cNvPr>
          <p:cNvSpPr>
            <a:spLocks noGrp="1"/>
          </p:cNvSpPr>
          <p:nvPr>
            <p:ph type="dt" sz="half" idx="10"/>
          </p:nvPr>
        </p:nvSpPr>
        <p:spPr/>
        <p:txBody>
          <a:bodyPr/>
          <a:lstStyle/>
          <a:p>
            <a:fld id="{542D2F64-0897-A04A-AA77-5D82360CF721}" type="datetimeFigureOut">
              <a:rPr lang="en-US" smtClean="0"/>
              <a:t>4/29/2021</a:t>
            </a:fld>
            <a:endParaRPr lang="en-US"/>
          </a:p>
        </p:txBody>
      </p:sp>
      <p:sp>
        <p:nvSpPr>
          <p:cNvPr id="6" name="Footer Placeholder 5">
            <a:extLst>
              <a:ext uri="{FF2B5EF4-FFF2-40B4-BE49-F238E27FC236}">
                <a16:creationId xmlns:a16="http://schemas.microsoft.com/office/drawing/2014/main" id="{BAF915AD-43C0-7242-9222-E402C7B9F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02B391-2052-4347-8613-92B19190B5BA}"/>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3817937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4BCB-DAD4-5146-A636-912DB9D4A7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13E768-2A51-AD44-B3F4-B382A64F8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A2E535-9AFD-044A-B513-9F67A1994F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86D3F-657F-6548-BDA2-7B6AE111E9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AB266F-8C20-0B49-9CDA-1E9E5255AD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AAFAE3-61FB-6C4C-99AA-A55171A50529}"/>
              </a:ext>
            </a:extLst>
          </p:cNvPr>
          <p:cNvSpPr>
            <a:spLocks noGrp="1"/>
          </p:cNvSpPr>
          <p:nvPr>
            <p:ph type="dt" sz="half" idx="10"/>
          </p:nvPr>
        </p:nvSpPr>
        <p:spPr/>
        <p:txBody>
          <a:bodyPr/>
          <a:lstStyle/>
          <a:p>
            <a:fld id="{542D2F64-0897-A04A-AA77-5D82360CF721}" type="datetimeFigureOut">
              <a:rPr lang="en-US" smtClean="0"/>
              <a:t>4/29/2021</a:t>
            </a:fld>
            <a:endParaRPr lang="en-US"/>
          </a:p>
        </p:txBody>
      </p:sp>
      <p:sp>
        <p:nvSpPr>
          <p:cNvPr id="8" name="Footer Placeholder 7">
            <a:extLst>
              <a:ext uri="{FF2B5EF4-FFF2-40B4-BE49-F238E27FC236}">
                <a16:creationId xmlns:a16="http://schemas.microsoft.com/office/drawing/2014/main" id="{825B2F53-E4A7-8D4B-A55B-ADA46EE3E6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F015AD-4547-C445-925F-B241EAAF87CE}"/>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216894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7D20-B4E1-004D-B6C4-0E650C7291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0D22E4-54B9-1E44-B1F3-CC9A1CE86505}"/>
              </a:ext>
            </a:extLst>
          </p:cNvPr>
          <p:cNvSpPr>
            <a:spLocks noGrp="1"/>
          </p:cNvSpPr>
          <p:nvPr>
            <p:ph type="dt" sz="half" idx="10"/>
          </p:nvPr>
        </p:nvSpPr>
        <p:spPr/>
        <p:txBody>
          <a:bodyPr/>
          <a:lstStyle/>
          <a:p>
            <a:fld id="{542D2F64-0897-A04A-AA77-5D82360CF721}" type="datetimeFigureOut">
              <a:rPr lang="en-US" smtClean="0"/>
              <a:t>4/29/2021</a:t>
            </a:fld>
            <a:endParaRPr lang="en-US"/>
          </a:p>
        </p:txBody>
      </p:sp>
      <p:sp>
        <p:nvSpPr>
          <p:cNvPr id="4" name="Footer Placeholder 3">
            <a:extLst>
              <a:ext uri="{FF2B5EF4-FFF2-40B4-BE49-F238E27FC236}">
                <a16:creationId xmlns:a16="http://schemas.microsoft.com/office/drawing/2014/main" id="{490C80FD-0646-6243-8040-3284A0195A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E7154B-E85A-3B4E-9042-44DA4545132B}"/>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3267862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A27EFD-DEFD-2149-A1FC-D9807CE9ACCB}"/>
              </a:ext>
            </a:extLst>
          </p:cNvPr>
          <p:cNvSpPr>
            <a:spLocks noGrp="1"/>
          </p:cNvSpPr>
          <p:nvPr>
            <p:ph type="dt" sz="half" idx="10"/>
          </p:nvPr>
        </p:nvSpPr>
        <p:spPr/>
        <p:txBody>
          <a:bodyPr/>
          <a:lstStyle/>
          <a:p>
            <a:fld id="{542D2F64-0897-A04A-AA77-5D82360CF721}" type="datetimeFigureOut">
              <a:rPr lang="en-US" smtClean="0"/>
              <a:t>4/29/2021</a:t>
            </a:fld>
            <a:endParaRPr lang="en-US"/>
          </a:p>
        </p:txBody>
      </p:sp>
      <p:sp>
        <p:nvSpPr>
          <p:cNvPr id="3" name="Footer Placeholder 2">
            <a:extLst>
              <a:ext uri="{FF2B5EF4-FFF2-40B4-BE49-F238E27FC236}">
                <a16:creationId xmlns:a16="http://schemas.microsoft.com/office/drawing/2014/main" id="{AD3B37D2-EE39-2841-8F9C-D519F1F38D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A3B84D-565A-9047-8690-90872E993FDC}"/>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769070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D0BD-4F82-374C-B2D6-D9FCAAE7E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064313-8632-614B-A866-126298EA3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9B850-D0ED-904B-80F1-15F1AF853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7E5D7-DC51-C04D-93DD-9E89C57AEAB7}"/>
              </a:ext>
            </a:extLst>
          </p:cNvPr>
          <p:cNvSpPr>
            <a:spLocks noGrp="1"/>
          </p:cNvSpPr>
          <p:nvPr>
            <p:ph type="dt" sz="half" idx="10"/>
          </p:nvPr>
        </p:nvSpPr>
        <p:spPr/>
        <p:txBody>
          <a:bodyPr/>
          <a:lstStyle/>
          <a:p>
            <a:fld id="{542D2F64-0897-A04A-AA77-5D82360CF721}" type="datetimeFigureOut">
              <a:rPr lang="en-US" smtClean="0"/>
              <a:t>4/29/2021</a:t>
            </a:fld>
            <a:endParaRPr lang="en-US"/>
          </a:p>
        </p:txBody>
      </p:sp>
      <p:sp>
        <p:nvSpPr>
          <p:cNvPr id="6" name="Footer Placeholder 5">
            <a:extLst>
              <a:ext uri="{FF2B5EF4-FFF2-40B4-BE49-F238E27FC236}">
                <a16:creationId xmlns:a16="http://schemas.microsoft.com/office/drawing/2014/main" id="{FCEF82FB-9E48-9B48-ABE5-936891A06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BC404-D652-1043-B01B-93A611BB64DD}"/>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1535788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E18F-0AB3-2A42-BA9A-577C0ACBE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2CC80D-90FB-864B-869E-7D7E6BB0A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F8CD3-F037-D049-84E8-3F420C415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777D4-077B-5247-9332-38A5CF09C566}"/>
              </a:ext>
            </a:extLst>
          </p:cNvPr>
          <p:cNvSpPr>
            <a:spLocks noGrp="1"/>
          </p:cNvSpPr>
          <p:nvPr>
            <p:ph type="dt" sz="half" idx="10"/>
          </p:nvPr>
        </p:nvSpPr>
        <p:spPr/>
        <p:txBody>
          <a:bodyPr/>
          <a:lstStyle/>
          <a:p>
            <a:fld id="{542D2F64-0897-A04A-AA77-5D82360CF721}" type="datetimeFigureOut">
              <a:rPr lang="en-US" smtClean="0"/>
              <a:t>4/29/2021</a:t>
            </a:fld>
            <a:endParaRPr lang="en-US"/>
          </a:p>
        </p:txBody>
      </p:sp>
      <p:sp>
        <p:nvSpPr>
          <p:cNvPr id="6" name="Footer Placeholder 5">
            <a:extLst>
              <a:ext uri="{FF2B5EF4-FFF2-40B4-BE49-F238E27FC236}">
                <a16:creationId xmlns:a16="http://schemas.microsoft.com/office/drawing/2014/main" id="{4AE4C731-C938-8244-B01F-0E85BBAA9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F0882-A8F7-6748-9490-C4D6702E8DA8}"/>
              </a:ext>
            </a:extLst>
          </p:cNvPr>
          <p:cNvSpPr>
            <a:spLocks noGrp="1"/>
          </p:cNvSpPr>
          <p:nvPr>
            <p:ph type="sldNum" sz="quarter" idx="12"/>
          </p:nvPr>
        </p:nvSpPr>
        <p:spPr/>
        <p:txBody>
          <a:bodyPr/>
          <a:lstStyle/>
          <a:p>
            <a:fld id="{3630EA7E-F317-B944-BF8E-9761D27CD8FA}" type="slidenum">
              <a:rPr lang="en-US" smtClean="0"/>
              <a:t>‹#›</a:t>
            </a:fld>
            <a:endParaRPr lang="en-US"/>
          </a:p>
        </p:txBody>
      </p:sp>
    </p:spTree>
    <p:extLst>
      <p:ext uri="{BB962C8B-B14F-4D97-AF65-F5344CB8AC3E}">
        <p14:creationId xmlns:p14="http://schemas.microsoft.com/office/powerpoint/2010/main" val="233719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jpe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saturation sat="9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4F021-C845-2C4C-BD72-192284B2A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C22334-FC62-864C-8FF0-D0FD38AD1B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8E0D2-8B28-F748-BDD4-7FA79AD27E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2D2F64-0897-A04A-AA77-5D82360CF721}" type="datetimeFigureOut">
              <a:rPr lang="en-US" smtClean="0"/>
              <a:t>4/29/2021</a:t>
            </a:fld>
            <a:endParaRPr lang="en-US"/>
          </a:p>
        </p:txBody>
      </p:sp>
      <p:sp>
        <p:nvSpPr>
          <p:cNvPr id="5" name="Footer Placeholder 4">
            <a:extLst>
              <a:ext uri="{FF2B5EF4-FFF2-40B4-BE49-F238E27FC236}">
                <a16:creationId xmlns:a16="http://schemas.microsoft.com/office/drawing/2014/main" id="{38DD44C7-598F-0D47-B4B0-8C3D563A8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A908A0-2D3E-8B48-BF45-2E322C6CF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0EA7E-F317-B944-BF8E-9761D27CD8FA}" type="slidenum">
              <a:rPr lang="en-US" smtClean="0"/>
              <a:t>‹#›</a:t>
            </a:fld>
            <a:endParaRPr lang="en-US"/>
          </a:p>
        </p:txBody>
      </p:sp>
    </p:spTree>
    <p:extLst>
      <p:ext uri="{BB962C8B-B14F-4D97-AF65-F5344CB8AC3E}">
        <p14:creationId xmlns:p14="http://schemas.microsoft.com/office/powerpoint/2010/main" val="1929411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D5C75-5BAD-4746-BDBE-98082BB4E84A}"/>
              </a:ext>
            </a:extLst>
          </p:cNvPr>
          <p:cNvSpPr>
            <a:spLocks noGrp="1"/>
          </p:cNvSpPr>
          <p:nvPr>
            <p:ph type="title"/>
          </p:nvPr>
        </p:nvSpPr>
        <p:spPr>
          <a:xfrm>
            <a:off x="838200" y="365125"/>
            <a:ext cx="93600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F3AB5C-81BD-4392-BC34-EB38DA130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36A902-EA1E-4A41-A57F-E1B9A306D8BF}"/>
              </a:ext>
            </a:extLst>
          </p:cNvPr>
          <p:cNvSpPr>
            <a:spLocks noGrp="1"/>
          </p:cNvSpPr>
          <p:nvPr>
            <p:ph type="dt" sz="half" idx="2"/>
          </p:nvPr>
        </p:nvSpPr>
        <p:spPr>
          <a:xfrm>
            <a:off x="838200" y="6356350"/>
            <a:ext cx="1980000" cy="365125"/>
          </a:xfrm>
          <a:prstGeom prst="rect">
            <a:avLst/>
          </a:prstGeom>
        </p:spPr>
        <p:txBody>
          <a:bodyPr vert="horz" lIns="91440" tIns="45720" rIns="91440" bIns="45720" rtlCol="0" anchor="ctr"/>
          <a:lstStyle>
            <a:lvl1pPr algn="l">
              <a:defRPr sz="1200">
                <a:solidFill>
                  <a:schemeClr val="bg1"/>
                </a:solidFill>
              </a:defRPr>
            </a:lvl1pPr>
          </a:lstStyle>
          <a:p>
            <a:fld id="{A9DB54B1-8815-43CA-9B63-2C9E601FF040}" type="datetimeFigureOut">
              <a:rPr lang="en-GB" smtClean="0"/>
              <a:pPr/>
              <a:t>29/04/2021</a:t>
            </a:fld>
            <a:endParaRPr lang="en-GB"/>
          </a:p>
        </p:txBody>
      </p:sp>
      <p:sp>
        <p:nvSpPr>
          <p:cNvPr id="6" name="Slide Number Placeholder 5">
            <a:extLst>
              <a:ext uri="{FF2B5EF4-FFF2-40B4-BE49-F238E27FC236}">
                <a16:creationId xmlns:a16="http://schemas.microsoft.com/office/drawing/2014/main" id="{6039F752-E466-4B1F-B2CE-6BDD79AA7FF9}"/>
              </a:ext>
            </a:extLst>
          </p:cNvPr>
          <p:cNvSpPr>
            <a:spLocks noGrp="1"/>
          </p:cNvSpPr>
          <p:nvPr>
            <p:ph type="sldNum" sz="quarter" idx="4"/>
          </p:nvPr>
        </p:nvSpPr>
        <p:spPr>
          <a:xfrm>
            <a:off x="9373800" y="6356350"/>
            <a:ext cx="1980000" cy="365125"/>
          </a:xfrm>
          <a:prstGeom prst="rect">
            <a:avLst/>
          </a:prstGeom>
        </p:spPr>
        <p:txBody>
          <a:bodyPr vert="horz" lIns="91440" tIns="45720" rIns="91440" bIns="45720" rtlCol="0" anchor="ctr"/>
          <a:lstStyle>
            <a:lvl1pPr algn="r">
              <a:defRPr sz="1200">
                <a:solidFill>
                  <a:schemeClr val="bg1"/>
                </a:solidFill>
              </a:defRPr>
            </a:lvl1pPr>
          </a:lstStyle>
          <a:p>
            <a:fld id="{8155C372-747E-4ABB-B611-1603DD701BC8}" type="slidenum">
              <a:rPr lang="en-GB" smtClean="0"/>
              <a:pPr/>
              <a:t>‹#›</a:t>
            </a:fld>
            <a:endParaRPr lang="en-GB"/>
          </a:p>
        </p:txBody>
      </p:sp>
    </p:spTree>
    <p:extLst>
      <p:ext uri="{BB962C8B-B14F-4D97-AF65-F5344CB8AC3E}">
        <p14:creationId xmlns:p14="http://schemas.microsoft.com/office/powerpoint/2010/main" val="2733478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3457B518-DE5E-4037-9456-EBA605CD942D}"/>
              </a:ext>
            </a:extLst>
          </p:cNvPr>
          <p:cNvPicPr>
            <a:picLocks noChangeAspect="1"/>
          </p:cNvPicPr>
          <p:nvPr/>
        </p:nvPicPr>
        <p:blipFill>
          <a:blip r:embed="rId3"/>
          <a:stretch>
            <a:fillRect/>
          </a:stretch>
        </p:blipFill>
        <p:spPr>
          <a:xfrm>
            <a:off x="0" y="0"/>
            <a:ext cx="12192000" cy="4572000"/>
          </a:xfrm>
          <a:prstGeom prst="rect">
            <a:avLst/>
          </a:prstGeom>
        </p:spPr>
      </p:pic>
      <p:sp>
        <p:nvSpPr>
          <p:cNvPr id="5" name="Title 1">
            <a:extLst>
              <a:ext uri="{FF2B5EF4-FFF2-40B4-BE49-F238E27FC236}">
                <a16:creationId xmlns:a16="http://schemas.microsoft.com/office/drawing/2014/main" id="{A2D84BE2-A34F-4AB3-9CC7-7F9269271C3A}"/>
              </a:ext>
            </a:extLst>
          </p:cNvPr>
          <p:cNvSpPr>
            <a:spLocks noGrp="1"/>
          </p:cNvSpPr>
          <p:nvPr>
            <p:ph type="title"/>
          </p:nvPr>
        </p:nvSpPr>
        <p:spPr>
          <a:xfrm>
            <a:off x="0" y="4932888"/>
            <a:ext cx="12192000" cy="1356400"/>
          </a:xfrm>
          <a:solidFill>
            <a:schemeClr val="bg1"/>
          </a:solidFill>
        </p:spPr>
        <p:txBody>
          <a:bodyPr vert="horz" lIns="91440" tIns="45720" rIns="91440" bIns="45720" rtlCol="0" anchor="t">
            <a:noAutofit/>
          </a:bodyPr>
          <a:lstStyle/>
          <a:p>
            <a:r>
              <a:rPr lang="en-US" sz="3600" b="1" dirty="0">
                <a:latin typeface="+mn-lt"/>
              </a:rPr>
              <a:t>Finalists Pitching Session 1</a:t>
            </a:r>
            <a:br>
              <a:rPr lang="en-US" sz="3600" b="1" dirty="0">
                <a:latin typeface="+mn-lt"/>
              </a:rPr>
            </a:br>
            <a:br>
              <a:rPr lang="en-US" sz="3600" b="1" dirty="0">
                <a:latin typeface="+mn-lt"/>
              </a:rPr>
            </a:br>
            <a:r>
              <a:rPr lang="en-US" sz="2000" dirty="0">
                <a:latin typeface="+mn-lt"/>
              </a:rPr>
              <a:t>3 May, 09:00 AM EDT // 15:00 CEST</a:t>
            </a:r>
            <a:endParaRPr lang="en-GB" sz="2000" dirty="0">
              <a:latin typeface="+mn-lt"/>
            </a:endParaRPr>
          </a:p>
        </p:txBody>
      </p:sp>
    </p:spTree>
    <p:extLst>
      <p:ext uri="{BB962C8B-B14F-4D97-AF65-F5344CB8AC3E}">
        <p14:creationId xmlns:p14="http://schemas.microsoft.com/office/powerpoint/2010/main" val="346496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36442"/>
            <a:ext cx="11500626" cy="603568"/>
          </a:xfrm>
          <a:solidFill>
            <a:schemeClr val="bg1"/>
          </a:solidFill>
        </p:spPr>
        <p:txBody>
          <a:bodyPr vert="horz" lIns="91440" tIns="45720" rIns="91440" bIns="45720" rtlCol="0" anchor="ctr">
            <a:noAutofit/>
          </a:bodyPr>
          <a:lstStyle/>
          <a:p>
            <a:r>
              <a:rPr lang="en-US" sz="3000" b="1" dirty="0">
                <a:latin typeface="+mn-lt"/>
              </a:rPr>
              <a:t>Project : </a:t>
            </a:r>
            <a:r>
              <a:rPr lang="en-GB" sz="2200" b="1" dirty="0">
                <a:latin typeface="+mn-lt"/>
              </a:rPr>
              <a:t>Tracking User Health Data and Providing platform to share Health </a:t>
            </a:r>
            <a:br>
              <a:rPr lang="en-GB" sz="2200" b="1" dirty="0">
                <a:latin typeface="+mn-lt"/>
              </a:rPr>
            </a:br>
            <a:r>
              <a:rPr lang="en-GB" sz="2200" b="1" dirty="0">
                <a:latin typeface="+mn-lt"/>
              </a:rPr>
              <a:t>Data with Healthcare Professional</a:t>
            </a: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3" y="136442"/>
            <a:ext cx="460919" cy="60356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7</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US" b="1" dirty="0">
                <a:solidFill>
                  <a:schemeClr val="tx1"/>
                </a:solidFill>
                <a:ea typeface="+mj-ea"/>
                <a:cs typeface="+mj-cs"/>
              </a:rPr>
              <a:t>Frailty</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9" name="Rectangle: Rounded Corners 18">
            <a:extLst>
              <a:ext uri="{FF2B5EF4-FFF2-40B4-BE49-F238E27FC236}">
                <a16:creationId xmlns:a16="http://schemas.microsoft.com/office/drawing/2014/main" id="{71E5D8FD-51D7-4CF8-AD2E-9F33A445BCBA}"/>
              </a:ext>
            </a:extLst>
          </p:cNvPr>
          <p:cNvSpPr/>
          <p:nvPr/>
        </p:nvSpPr>
        <p:spPr>
          <a:xfrm>
            <a:off x="78863"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GB" b="1" dirty="0">
                <a:solidFill>
                  <a:schemeClr val="tx1"/>
                </a:solidFill>
                <a:ea typeface="+mj-ea"/>
                <a:cs typeface="+mj-cs"/>
              </a:rPr>
              <a:t>Vayu</a:t>
            </a:r>
          </a:p>
        </p:txBody>
      </p:sp>
      <p:sp>
        <p:nvSpPr>
          <p:cNvPr id="20" name="Rectangle: Rounded Corners 19">
            <a:extLst>
              <a:ext uri="{FF2B5EF4-FFF2-40B4-BE49-F238E27FC236}">
                <a16:creationId xmlns:a16="http://schemas.microsoft.com/office/drawing/2014/main" id="{D35FC608-2114-4B06-A042-8BA7D147AEAA}"/>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20</a:t>
            </a:r>
          </a:p>
          <a:p>
            <a:pPr algn="ctr">
              <a:lnSpc>
                <a:spcPct val="90000"/>
              </a:lnSpc>
              <a:spcBef>
                <a:spcPct val="0"/>
              </a:spcBef>
            </a:pPr>
            <a:endParaRPr lang="en-GB" b="1" dirty="0">
              <a:solidFill>
                <a:schemeClr val="tx1"/>
              </a:solidFill>
              <a:ea typeface="+mj-ea"/>
              <a:cs typeface="+mj-cs"/>
            </a:endParaRPr>
          </a:p>
        </p:txBody>
      </p:sp>
      <p:pic>
        <p:nvPicPr>
          <p:cNvPr id="10" name="Picture 2">
            <a:extLst>
              <a:ext uri="{FF2B5EF4-FFF2-40B4-BE49-F238E27FC236}">
                <a16:creationId xmlns:a16="http://schemas.microsoft.com/office/drawing/2014/main" id="{9E6290AA-0730-4F25-972F-A6B29AE85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9153" y="253904"/>
            <a:ext cx="540984" cy="36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6505210-C388-4910-AD83-A7EDE7B458C6}"/>
              </a:ext>
            </a:extLst>
          </p:cNvPr>
          <p:cNvSpPr txBox="1"/>
          <p:nvPr/>
        </p:nvSpPr>
        <p:spPr>
          <a:xfrm>
            <a:off x="10617616" y="244572"/>
            <a:ext cx="1182029" cy="369332"/>
          </a:xfrm>
          <a:prstGeom prst="rect">
            <a:avLst/>
          </a:prstGeom>
          <a:noFill/>
        </p:spPr>
        <p:txBody>
          <a:bodyPr wrap="square" rtlCol="0">
            <a:spAutoFit/>
          </a:bodyPr>
          <a:lstStyle/>
          <a:p>
            <a:pPr algn="ctr"/>
            <a:r>
              <a:rPr lang="en-US" b="1" dirty="0"/>
              <a:t>INDIA</a:t>
            </a:r>
            <a:endParaRPr lang="en-GB" b="1" dirty="0"/>
          </a:p>
        </p:txBody>
      </p:sp>
      <p:sp>
        <p:nvSpPr>
          <p:cNvPr id="14" name="Rectangle 13">
            <a:extLst>
              <a:ext uri="{FF2B5EF4-FFF2-40B4-BE49-F238E27FC236}">
                <a16:creationId xmlns:a16="http://schemas.microsoft.com/office/drawing/2014/main" id="{9B820C95-D3F3-4C94-85B6-65097422C445}"/>
              </a:ext>
            </a:extLst>
          </p:cNvPr>
          <p:cNvSpPr/>
          <p:nvPr/>
        </p:nvSpPr>
        <p:spPr>
          <a:xfrm>
            <a:off x="78863" y="1733944"/>
            <a:ext cx="5467816"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GB" sz="1600" dirty="0">
                <a:solidFill>
                  <a:schemeClr val="tx1"/>
                </a:solidFill>
                <a:cs typeface="Segoe UI" panose="020B0502040204020203" pitchFamily="34" charset="0"/>
              </a:rPr>
              <a:t>Physical Activity and Good Nutrition is the solution to prevention of  frailty, and our solution compromising these as our core points</a:t>
            </a:r>
          </a:p>
          <a:p>
            <a:pPr>
              <a:lnSpc>
                <a:spcPct val="107000"/>
              </a:lnSpc>
              <a:spcAft>
                <a:spcPts val="800"/>
              </a:spcAft>
            </a:pPr>
            <a:r>
              <a:rPr lang="en-GB" sz="1600" dirty="0">
                <a:solidFill>
                  <a:schemeClr val="tx1"/>
                </a:solidFill>
                <a:cs typeface="Segoe UI" panose="020B0502040204020203" pitchFamily="34" charset="0"/>
              </a:rPr>
              <a:t>The team developed an android application that tracks user health data through wrist bands, that provides a platform to share with healthcare professionals, and alerts the user if some health data is lower than a certain level. The app tracks H\heart rate, calories, Spo2, weight and sleep. An inbuilt Chat </a:t>
            </a:r>
          </a:p>
          <a:p>
            <a:pPr>
              <a:lnSpc>
                <a:spcPct val="107000"/>
              </a:lnSpc>
              <a:spcAft>
                <a:spcPts val="800"/>
              </a:spcAft>
            </a:pPr>
            <a:r>
              <a:rPr lang="en-GB" sz="1600" dirty="0">
                <a:solidFill>
                  <a:schemeClr val="tx1"/>
                </a:solidFill>
                <a:cs typeface="Segoe UI" panose="020B0502040204020203" pitchFamily="34" charset="0"/>
              </a:rPr>
              <a:t>Application is embedded to communicate with healthcare professionals easily. The user can check the details of nutrition in food, and a live heart rate monitors heart rate. There is a food calorie provider that provides the information of calorie in food, and sends an alert to the user if calorie is less than 383 </a:t>
            </a:r>
            <a:r>
              <a:rPr lang="en-GB" sz="1600" dirty="0" err="1">
                <a:solidFill>
                  <a:schemeClr val="tx1"/>
                </a:solidFill>
                <a:cs typeface="Segoe UI" panose="020B0502040204020203" pitchFamily="34" charset="0"/>
              </a:rPr>
              <a:t>cal</a:t>
            </a:r>
            <a:r>
              <a:rPr lang="en-GB" sz="1600" dirty="0">
                <a:solidFill>
                  <a:schemeClr val="tx1"/>
                </a:solidFill>
                <a:cs typeface="Segoe UI" panose="020B0502040204020203" pitchFamily="34" charset="0"/>
              </a:rPr>
              <a:t> and BMI is less than 18.5 (Frailty-defining criteria by Women’s Health and Aging Studies (WHAS) and Cardiovascular Health Study (CHS)).</a:t>
            </a:r>
          </a:p>
        </p:txBody>
      </p:sp>
      <p:pic>
        <p:nvPicPr>
          <p:cNvPr id="16" name="Picture 15">
            <a:extLst>
              <a:ext uri="{FF2B5EF4-FFF2-40B4-BE49-F238E27FC236}">
                <a16:creationId xmlns:a16="http://schemas.microsoft.com/office/drawing/2014/main" id="{1091FBC3-7E60-4139-A846-1468CAEDB4E7}"/>
              </a:ext>
            </a:extLst>
          </p:cNvPr>
          <p:cNvPicPr>
            <a:picLocks noChangeAspect="1"/>
          </p:cNvPicPr>
          <p:nvPr/>
        </p:nvPicPr>
        <p:blipFill>
          <a:blip r:embed="rId4"/>
          <a:stretch>
            <a:fillRect/>
          </a:stretch>
        </p:blipFill>
        <p:spPr>
          <a:xfrm>
            <a:off x="5394344" y="2109864"/>
            <a:ext cx="2259301" cy="4485132"/>
          </a:xfrm>
          <a:prstGeom prst="rect">
            <a:avLst/>
          </a:prstGeom>
        </p:spPr>
      </p:pic>
      <p:pic>
        <p:nvPicPr>
          <p:cNvPr id="17" name="Picture 16">
            <a:extLst>
              <a:ext uri="{FF2B5EF4-FFF2-40B4-BE49-F238E27FC236}">
                <a16:creationId xmlns:a16="http://schemas.microsoft.com/office/drawing/2014/main" id="{AB80C919-22C3-4213-9BE0-2B0F28FB211C}"/>
              </a:ext>
            </a:extLst>
          </p:cNvPr>
          <p:cNvPicPr>
            <a:picLocks noChangeAspect="1"/>
          </p:cNvPicPr>
          <p:nvPr/>
        </p:nvPicPr>
        <p:blipFill>
          <a:blip r:embed="rId5"/>
          <a:stretch>
            <a:fillRect/>
          </a:stretch>
        </p:blipFill>
        <p:spPr>
          <a:xfrm>
            <a:off x="7694285" y="2109864"/>
            <a:ext cx="2293533" cy="4485131"/>
          </a:xfrm>
          <a:prstGeom prst="rect">
            <a:avLst/>
          </a:prstGeom>
        </p:spPr>
      </p:pic>
      <p:pic>
        <p:nvPicPr>
          <p:cNvPr id="18" name="Picture 17">
            <a:extLst>
              <a:ext uri="{FF2B5EF4-FFF2-40B4-BE49-F238E27FC236}">
                <a16:creationId xmlns:a16="http://schemas.microsoft.com/office/drawing/2014/main" id="{D9509653-B31D-4252-8562-A80C02A0DA89}"/>
              </a:ext>
            </a:extLst>
          </p:cNvPr>
          <p:cNvPicPr>
            <a:picLocks noChangeAspect="1"/>
          </p:cNvPicPr>
          <p:nvPr/>
        </p:nvPicPr>
        <p:blipFill>
          <a:blip r:embed="rId6"/>
          <a:stretch>
            <a:fillRect/>
          </a:stretch>
        </p:blipFill>
        <p:spPr>
          <a:xfrm>
            <a:off x="10028458" y="2109864"/>
            <a:ext cx="2109043" cy="4485131"/>
          </a:xfrm>
          <a:prstGeom prst="rect">
            <a:avLst/>
          </a:prstGeom>
        </p:spPr>
      </p:pic>
    </p:spTree>
    <p:extLst>
      <p:ext uri="{BB962C8B-B14F-4D97-AF65-F5344CB8AC3E}">
        <p14:creationId xmlns:p14="http://schemas.microsoft.com/office/powerpoint/2010/main" val="3218087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36442"/>
            <a:ext cx="11500626" cy="603568"/>
          </a:xfrm>
          <a:solidFill>
            <a:schemeClr val="bg1"/>
          </a:solidFill>
        </p:spPr>
        <p:txBody>
          <a:bodyPr vert="horz" lIns="91440" tIns="45720" rIns="91440" bIns="45720" rtlCol="0" anchor="ctr">
            <a:noAutofit/>
          </a:bodyPr>
          <a:lstStyle/>
          <a:p>
            <a:r>
              <a:rPr lang="en-US" sz="3000" b="1" dirty="0">
                <a:latin typeface="+mn-lt"/>
              </a:rPr>
              <a:t>Project : </a:t>
            </a:r>
            <a:r>
              <a:rPr lang="en-GB" sz="2400" b="1" dirty="0">
                <a:latin typeface="+mn-lt"/>
              </a:rPr>
              <a:t>Elderly Fall Detection and Remote Monitoring System along with </a:t>
            </a:r>
            <a:br>
              <a:rPr lang="en-GB" sz="2400" b="1" dirty="0">
                <a:latin typeface="+mn-lt"/>
              </a:rPr>
            </a:br>
            <a:r>
              <a:rPr lang="en-GB" sz="2400" b="1" dirty="0">
                <a:latin typeface="+mn-lt"/>
              </a:rPr>
              <a:t>Indoor Localization</a:t>
            </a: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3" y="136442"/>
            <a:ext cx="460919" cy="60356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8</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US" b="1" dirty="0">
                <a:solidFill>
                  <a:schemeClr val="tx1"/>
                </a:solidFill>
                <a:ea typeface="+mj-ea"/>
                <a:cs typeface="+mj-cs"/>
              </a:rPr>
              <a:t>Frailty</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9" name="Rectangle: Rounded Corners 18">
            <a:extLst>
              <a:ext uri="{FF2B5EF4-FFF2-40B4-BE49-F238E27FC236}">
                <a16:creationId xmlns:a16="http://schemas.microsoft.com/office/drawing/2014/main" id="{71E5D8FD-51D7-4CF8-AD2E-9F33A445BCBA}"/>
              </a:ext>
            </a:extLst>
          </p:cNvPr>
          <p:cNvSpPr/>
          <p:nvPr/>
        </p:nvSpPr>
        <p:spPr>
          <a:xfrm>
            <a:off x="78863"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GB" b="1" dirty="0">
                <a:solidFill>
                  <a:schemeClr val="tx1"/>
                </a:solidFill>
                <a:ea typeface="+mj-ea"/>
                <a:cs typeface="+mj-cs"/>
              </a:rPr>
              <a:t>Team SAK</a:t>
            </a:r>
          </a:p>
        </p:txBody>
      </p:sp>
      <p:sp>
        <p:nvSpPr>
          <p:cNvPr id="20" name="Rectangle: Rounded Corners 19">
            <a:extLst>
              <a:ext uri="{FF2B5EF4-FFF2-40B4-BE49-F238E27FC236}">
                <a16:creationId xmlns:a16="http://schemas.microsoft.com/office/drawing/2014/main" id="{D35FC608-2114-4B06-A042-8BA7D147AEAA}"/>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22-37</a:t>
            </a:r>
          </a:p>
          <a:p>
            <a:pPr algn="ctr">
              <a:lnSpc>
                <a:spcPct val="90000"/>
              </a:lnSpc>
              <a:spcBef>
                <a:spcPct val="0"/>
              </a:spcBef>
            </a:pPr>
            <a:endParaRPr lang="en-GB" b="1" dirty="0">
              <a:solidFill>
                <a:schemeClr val="tx1"/>
              </a:solidFill>
              <a:ea typeface="+mj-ea"/>
              <a:cs typeface="+mj-cs"/>
            </a:endParaRPr>
          </a:p>
        </p:txBody>
      </p:sp>
      <p:pic>
        <p:nvPicPr>
          <p:cNvPr id="10" name="Picture 2">
            <a:extLst>
              <a:ext uri="{FF2B5EF4-FFF2-40B4-BE49-F238E27FC236}">
                <a16:creationId xmlns:a16="http://schemas.microsoft.com/office/drawing/2014/main" id="{9E6290AA-0730-4F25-972F-A6B29AE85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9153" y="253904"/>
            <a:ext cx="540984" cy="36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6505210-C388-4910-AD83-A7EDE7B458C6}"/>
              </a:ext>
            </a:extLst>
          </p:cNvPr>
          <p:cNvSpPr txBox="1"/>
          <p:nvPr/>
        </p:nvSpPr>
        <p:spPr>
          <a:xfrm>
            <a:off x="10617616" y="244572"/>
            <a:ext cx="1182029" cy="369332"/>
          </a:xfrm>
          <a:prstGeom prst="rect">
            <a:avLst/>
          </a:prstGeom>
          <a:noFill/>
        </p:spPr>
        <p:txBody>
          <a:bodyPr wrap="square" rtlCol="0">
            <a:spAutoFit/>
          </a:bodyPr>
          <a:lstStyle/>
          <a:p>
            <a:pPr algn="ctr"/>
            <a:r>
              <a:rPr lang="en-US" b="1" dirty="0"/>
              <a:t>INDIA</a:t>
            </a:r>
            <a:endParaRPr lang="en-GB" b="1" dirty="0"/>
          </a:p>
        </p:txBody>
      </p:sp>
      <p:sp>
        <p:nvSpPr>
          <p:cNvPr id="14" name="Rectangle 13">
            <a:extLst>
              <a:ext uri="{FF2B5EF4-FFF2-40B4-BE49-F238E27FC236}">
                <a16:creationId xmlns:a16="http://schemas.microsoft.com/office/drawing/2014/main" id="{9B820C95-D3F3-4C94-85B6-65097422C445}"/>
              </a:ext>
            </a:extLst>
          </p:cNvPr>
          <p:cNvSpPr/>
          <p:nvPr/>
        </p:nvSpPr>
        <p:spPr>
          <a:xfrm>
            <a:off x="78863" y="1733944"/>
            <a:ext cx="5467816"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US" sz="1600" dirty="0">
                <a:solidFill>
                  <a:schemeClr val="tx1"/>
                </a:solidFill>
              </a:rPr>
              <a:t>The team developed an </a:t>
            </a:r>
            <a:r>
              <a:rPr lang="en-US" sz="1600" b="1" dirty="0">
                <a:solidFill>
                  <a:schemeClr val="tx1"/>
                </a:solidFill>
              </a:rPr>
              <a:t>affordable IoT wearable product </a:t>
            </a:r>
            <a:r>
              <a:rPr lang="en-US" sz="1600" dirty="0">
                <a:solidFill>
                  <a:schemeClr val="tx1"/>
                </a:solidFill>
              </a:rPr>
              <a:t>which can monitor their movement, health conditions and also detect their fall immediately. Also, the equipment alerts the caretaker by an auto-generated call. Detection is not done before the fall or when a person remains at rest, instead it detects the fall and alerts a caregiver immediately so he/she can take the necessary action to save the injured, well within the golden hours. The wearable band is designed with an Accelerometer Sensor and Gyro Sensor using which we have measured the rate of change of angle in respective sensors during various simulated falls and arrived at a threshold value for each of the sensors. Caretakers can also track the health parameters of elders such as the heartbeat, fall pattern, etc. using the mobile app which works in line with the wearable. Moreover, to detect falls even without wearable bands, a smart bathroom which is capable of detecting falls and send alerts when a fall occurs has been designed using IR. </a:t>
            </a:r>
            <a:endParaRPr lang="en-GB" sz="1600" dirty="0">
              <a:solidFill>
                <a:schemeClr val="tx1"/>
              </a:solidFill>
            </a:endParaRPr>
          </a:p>
        </p:txBody>
      </p:sp>
      <p:pic>
        <p:nvPicPr>
          <p:cNvPr id="6" name="Picture 5">
            <a:extLst>
              <a:ext uri="{FF2B5EF4-FFF2-40B4-BE49-F238E27FC236}">
                <a16:creationId xmlns:a16="http://schemas.microsoft.com/office/drawing/2014/main" id="{DA6328E0-4F5D-4F4E-8F86-1DDA2CAF9103}"/>
              </a:ext>
            </a:extLst>
          </p:cNvPr>
          <p:cNvPicPr>
            <a:picLocks noChangeAspect="1"/>
          </p:cNvPicPr>
          <p:nvPr/>
        </p:nvPicPr>
        <p:blipFill>
          <a:blip r:embed="rId4"/>
          <a:stretch>
            <a:fillRect/>
          </a:stretch>
        </p:blipFill>
        <p:spPr>
          <a:xfrm>
            <a:off x="5698905" y="3643537"/>
            <a:ext cx="6414232" cy="3078021"/>
          </a:xfrm>
          <a:prstGeom prst="rect">
            <a:avLst/>
          </a:prstGeom>
        </p:spPr>
      </p:pic>
      <p:pic>
        <p:nvPicPr>
          <p:cNvPr id="8" name="Picture 7">
            <a:extLst>
              <a:ext uri="{FF2B5EF4-FFF2-40B4-BE49-F238E27FC236}">
                <a16:creationId xmlns:a16="http://schemas.microsoft.com/office/drawing/2014/main" id="{EE7234E3-2E43-462C-B4E9-5BB4C7553DF5}"/>
              </a:ext>
            </a:extLst>
          </p:cNvPr>
          <p:cNvPicPr>
            <a:picLocks noChangeAspect="1"/>
          </p:cNvPicPr>
          <p:nvPr/>
        </p:nvPicPr>
        <p:blipFill>
          <a:blip r:embed="rId5"/>
          <a:stretch>
            <a:fillRect/>
          </a:stretch>
        </p:blipFill>
        <p:spPr>
          <a:xfrm>
            <a:off x="8280401" y="1666121"/>
            <a:ext cx="2036736" cy="1829016"/>
          </a:xfrm>
          <a:prstGeom prst="rect">
            <a:avLst/>
          </a:prstGeom>
        </p:spPr>
      </p:pic>
    </p:spTree>
    <p:extLst>
      <p:ext uri="{BB962C8B-B14F-4D97-AF65-F5344CB8AC3E}">
        <p14:creationId xmlns:p14="http://schemas.microsoft.com/office/powerpoint/2010/main" val="149739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36442"/>
            <a:ext cx="11500626" cy="603568"/>
          </a:xfrm>
          <a:solidFill>
            <a:schemeClr val="bg1"/>
          </a:solidFill>
        </p:spPr>
        <p:txBody>
          <a:bodyPr vert="horz" lIns="91440" tIns="45720" rIns="91440" bIns="45720" rtlCol="0" anchor="ctr">
            <a:noAutofit/>
          </a:bodyPr>
          <a:lstStyle/>
          <a:p>
            <a:r>
              <a:rPr lang="en-US" sz="3000" b="1" dirty="0">
                <a:latin typeface="+mn-lt"/>
              </a:rPr>
              <a:t>Project : KIT - The helping hand</a:t>
            </a:r>
            <a:endParaRPr lang="en-GB" sz="2400" b="1" dirty="0">
              <a:latin typeface="+mn-lt"/>
            </a:endParaRP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3" y="136442"/>
            <a:ext cx="460919" cy="60356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9</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US" b="1" dirty="0">
                <a:solidFill>
                  <a:schemeClr val="tx1"/>
                </a:solidFill>
                <a:ea typeface="+mj-ea"/>
                <a:cs typeface="+mj-cs"/>
              </a:rPr>
              <a:t>Transportation and Mobility</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9" name="Rectangle: Rounded Corners 18">
            <a:extLst>
              <a:ext uri="{FF2B5EF4-FFF2-40B4-BE49-F238E27FC236}">
                <a16:creationId xmlns:a16="http://schemas.microsoft.com/office/drawing/2014/main" id="{71E5D8FD-51D7-4CF8-AD2E-9F33A445BCBA}"/>
              </a:ext>
            </a:extLst>
          </p:cNvPr>
          <p:cNvSpPr/>
          <p:nvPr/>
        </p:nvSpPr>
        <p:spPr>
          <a:xfrm>
            <a:off x="78863"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GB" b="1" dirty="0">
                <a:solidFill>
                  <a:schemeClr val="tx1"/>
                </a:solidFill>
                <a:ea typeface="+mj-ea"/>
                <a:cs typeface="+mj-cs"/>
              </a:rPr>
              <a:t>Carlos</a:t>
            </a:r>
          </a:p>
        </p:txBody>
      </p:sp>
      <p:sp>
        <p:nvSpPr>
          <p:cNvPr id="20" name="Rectangle: Rounded Corners 19">
            <a:extLst>
              <a:ext uri="{FF2B5EF4-FFF2-40B4-BE49-F238E27FC236}">
                <a16:creationId xmlns:a16="http://schemas.microsoft.com/office/drawing/2014/main" id="{D35FC608-2114-4B06-A042-8BA7D147AEAA}"/>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20-25</a:t>
            </a:r>
          </a:p>
          <a:p>
            <a:pPr algn="ctr">
              <a:lnSpc>
                <a:spcPct val="90000"/>
              </a:lnSpc>
              <a:spcBef>
                <a:spcPct val="0"/>
              </a:spcBef>
            </a:pPr>
            <a:endParaRPr lang="en-GB" b="1" dirty="0">
              <a:solidFill>
                <a:schemeClr val="tx1"/>
              </a:solidFill>
              <a:ea typeface="+mj-ea"/>
              <a:cs typeface="+mj-cs"/>
            </a:endParaRPr>
          </a:p>
        </p:txBody>
      </p:sp>
      <p:sp>
        <p:nvSpPr>
          <p:cNvPr id="12" name="TextBox 11">
            <a:extLst>
              <a:ext uri="{FF2B5EF4-FFF2-40B4-BE49-F238E27FC236}">
                <a16:creationId xmlns:a16="http://schemas.microsoft.com/office/drawing/2014/main" id="{66505210-C388-4910-AD83-A7EDE7B458C6}"/>
              </a:ext>
            </a:extLst>
          </p:cNvPr>
          <p:cNvSpPr txBox="1"/>
          <p:nvPr/>
        </p:nvSpPr>
        <p:spPr>
          <a:xfrm>
            <a:off x="9885680" y="239906"/>
            <a:ext cx="1741245" cy="369332"/>
          </a:xfrm>
          <a:prstGeom prst="rect">
            <a:avLst/>
          </a:prstGeom>
          <a:noFill/>
        </p:spPr>
        <p:txBody>
          <a:bodyPr wrap="square" rtlCol="0">
            <a:spAutoFit/>
          </a:bodyPr>
          <a:lstStyle/>
          <a:p>
            <a:pPr algn="ctr"/>
            <a:r>
              <a:rPr lang="en-US" b="1" dirty="0"/>
              <a:t>GUATEMALA</a:t>
            </a:r>
            <a:endParaRPr lang="en-GB" b="1" dirty="0"/>
          </a:p>
        </p:txBody>
      </p:sp>
      <p:sp>
        <p:nvSpPr>
          <p:cNvPr id="14" name="Rectangle 13">
            <a:extLst>
              <a:ext uri="{FF2B5EF4-FFF2-40B4-BE49-F238E27FC236}">
                <a16:creationId xmlns:a16="http://schemas.microsoft.com/office/drawing/2014/main" id="{9B820C95-D3F3-4C94-85B6-65097422C445}"/>
              </a:ext>
            </a:extLst>
          </p:cNvPr>
          <p:cNvSpPr/>
          <p:nvPr/>
        </p:nvSpPr>
        <p:spPr>
          <a:xfrm>
            <a:off x="78863" y="1733944"/>
            <a:ext cx="5467816"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US" sz="1600" dirty="0">
                <a:solidFill>
                  <a:schemeClr val="tx1"/>
                </a:solidFill>
              </a:rPr>
              <a:t>The team has developed an application  which encompasses:</a:t>
            </a:r>
          </a:p>
          <a:p>
            <a:pPr marL="285750" indent="-285750">
              <a:lnSpc>
                <a:spcPct val="107000"/>
              </a:lnSpc>
              <a:spcAft>
                <a:spcPts val="800"/>
              </a:spcAft>
              <a:buFont typeface="Arial" panose="020B0604020202020204" pitchFamily="34" charset="0"/>
              <a:buChar char="•"/>
            </a:pPr>
            <a:r>
              <a:rPr lang="en-US" sz="1600" dirty="0">
                <a:solidFill>
                  <a:schemeClr val="tx1"/>
                </a:solidFill>
              </a:rPr>
              <a:t> a travelling support system</a:t>
            </a:r>
          </a:p>
          <a:p>
            <a:pPr marL="285750" indent="-285750">
              <a:lnSpc>
                <a:spcPct val="107000"/>
              </a:lnSpc>
              <a:spcAft>
                <a:spcPts val="800"/>
              </a:spcAft>
              <a:buFont typeface="Arial" panose="020B0604020202020204" pitchFamily="34" charset="0"/>
              <a:buChar char="•"/>
            </a:pPr>
            <a:r>
              <a:rPr lang="en-US" sz="1600" dirty="0">
                <a:solidFill>
                  <a:schemeClr val="tx1"/>
                </a:solidFill>
              </a:rPr>
              <a:t>a location tracking support system through Google maps, </a:t>
            </a:r>
          </a:p>
          <a:p>
            <a:pPr marL="285750" indent="-285750">
              <a:lnSpc>
                <a:spcPct val="107000"/>
              </a:lnSpc>
              <a:spcAft>
                <a:spcPts val="800"/>
              </a:spcAft>
              <a:buFont typeface="Arial" panose="020B0604020202020204" pitchFamily="34" charset="0"/>
              <a:buChar char="•"/>
            </a:pPr>
            <a:r>
              <a:rPr lang="en-US" sz="1600" dirty="0">
                <a:solidFill>
                  <a:schemeClr val="tx1"/>
                </a:solidFill>
              </a:rPr>
              <a:t>a medical support system, </a:t>
            </a:r>
          </a:p>
          <a:p>
            <a:pPr marL="285750" indent="-285750">
              <a:lnSpc>
                <a:spcPct val="107000"/>
              </a:lnSpc>
              <a:spcAft>
                <a:spcPts val="800"/>
              </a:spcAft>
              <a:buFont typeface="Arial" panose="020B0604020202020204" pitchFamily="34" charset="0"/>
              <a:buChar char="•"/>
            </a:pPr>
            <a:r>
              <a:rPr lang="en-US" sz="1600" dirty="0">
                <a:solidFill>
                  <a:schemeClr val="tx1"/>
                </a:solidFill>
              </a:rPr>
              <a:t>a shopping and groceries assistance support system</a:t>
            </a:r>
          </a:p>
          <a:p>
            <a:pPr marL="285750" indent="-285750">
              <a:lnSpc>
                <a:spcPct val="107000"/>
              </a:lnSpc>
              <a:spcAft>
                <a:spcPts val="800"/>
              </a:spcAft>
              <a:buFont typeface="Arial" panose="020B0604020202020204" pitchFamily="34" charset="0"/>
              <a:buChar char="•"/>
            </a:pPr>
            <a:r>
              <a:rPr lang="en-US" sz="1600" dirty="0">
                <a:solidFill>
                  <a:schemeClr val="tx1"/>
                </a:solidFill>
              </a:rPr>
              <a:t>a general support system where older people can ask for any other assistance like how to use a certain app etc. </a:t>
            </a:r>
          </a:p>
          <a:p>
            <a:pPr>
              <a:lnSpc>
                <a:spcPct val="107000"/>
              </a:lnSpc>
              <a:spcAft>
                <a:spcPts val="800"/>
              </a:spcAft>
            </a:pPr>
            <a:r>
              <a:rPr lang="en-US" sz="1600" dirty="0">
                <a:solidFill>
                  <a:schemeClr val="tx1"/>
                </a:solidFill>
              </a:rPr>
              <a:t>The approach to give assistance to them will be very simple and impactful so that they will not feel neglected from society as they can work without help of family members</a:t>
            </a:r>
            <a:endParaRPr lang="en-GB" sz="1600" dirty="0">
              <a:solidFill>
                <a:schemeClr val="tx1"/>
              </a:solidFill>
            </a:endParaRPr>
          </a:p>
        </p:txBody>
      </p:sp>
      <p:pic>
        <p:nvPicPr>
          <p:cNvPr id="6146" name="Picture 2" descr="Drapeau du Guatemala — Wikipédia">
            <a:extLst>
              <a:ext uri="{FF2B5EF4-FFF2-40B4-BE49-F238E27FC236}">
                <a16:creationId xmlns:a16="http://schemas.microsoft.com/office/drawing/2014/main" id="{071F47AB-3CEE-43B9-8CAE-992661AA2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0626" y="249238"/>
            <a:ext cx="574468" cy="3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4DA0322-261C-426D-97D4-0A18483C57E0}"/>
              </a:ext>
            </a:extLst>
          </p:cNvPr>
          <p:cNvPicPr>
            <a:picLocks noChangeAspect="1"/>
          </p:cNvPicPr>
          <p:nvPr/>
        </p:nvPicPr>
        <p:blipFill>
          <a:blip r:embed="rId4"/>
          <a:stretch>
            <a:fillRect/>
          </a:stretch>
        </p:blipFill>
        <p:spPr>
          <a:xfrm>
            <a:off x="7335520" y="1733944"/>
            <a:ext cx="4777617" cy="3000953"/>
          </a:xfrm>
          <a:prstGeom prst="rect">
            <a:avLst/>
          </a:prstGeom>
        </p:spPr>
      </p:pic>
      <p:pic>
        <p:nvPicPr>
          <p:cNvPr id="7" name="Picture 6">
            <a:extLst>
              <a:ext uri="{FF2B5EF4-FFF2-40B4-BE49-F238E27FC236}">
                <a16:creationId xmlns:a16="http://schemas.microsoft.com/office/drawing/2014/main" id="{D766199D-B70B-46B2-9005-FD5F3BB7A865}"/>
              </a:ext>
            </a:extLst>
          </p:cNvPr>
          <p:cNvPicPr>
            <a:picLocks noChangeAspect="1"/>
          </p:cNvPicPr>
          <p:nvPr/>
        </p:nvPicPr>
        <p:blipFill>
          <a:blip r:embed="rId5"/>
          <a:stretch>
            <a:fillRect/>
          </a:stretch>
        </p:blipFill>
        <p:spPr>
          <a:xfrm>
            <a:off x="5730239" y="3728026"/>
            <a:ext cx="4679137" cy="2959282"/>
          </a:xfrm>
          <a:prstGeom prst="rect">
            <a:avLst/>
          </a:prstGeom>
        </p:spPr>
      </p:pic>
    </p:spTree>
    <p:extLst>
      <p:ext uri="{BB962C8B-B14F-4D97-AF65-F5344CB8AC3E}">
        <p14:creationId xmlns:p14="http://schemas.microsoft.com/office/powerpoint/2010/main" val="32318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904240" y="136442"/>
            <a:ext cx="11287760" cy="603568"/>
          </a:xfrm>
          <a:solidFill>
            <a:schemeClr val="bg1"/>
          </a:solidFill>
        </p:spPr>
        <p:txBody>
          <a:bodyPr vert="horz" lIns="91440" tIns="45720" rIns="91440" bIns="45720" rtlCol="0" anchor="ctr">
            <a:noAutofit/>
          </a:bodyPr>
          <a:lstStyle/>
          <a:p>
            <a:r>
              <a:rPr lang="en-US" sz="3000" b="1" dirty="0">
                <a:latin typeface="+mn-lt"/>
              </a:rPr>
              <a:t>Project : ELDAVELLER</a:t>
            </a:r>
            <a:endParaRPr lang="en-GB" sz="2400" b="1" dirty="0">
              <a:latin typeface="+mn-lt"/>
            </a:endParaRP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3" y="136442"/>
            <a:ext cx="723777" cy="60356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10</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US" b="1" dirty="0">
                <a:solidFill>
                  <a:schemeClr val="tx1"/>
                </a:solidFill>
                <a:ea typeface="+mj-ea"/>
                <a:cs typeface="+mj-cs"/>
              </a:rPr>
              <a:t>Transportation and Mobility</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9" name="Rectangle: Rounded Corners 18">
            <a:extLst>
              <a:ext uri="{FF2B5EF4-FFF2-40B4-BE49-F238E27FC236}">
                <a16:creationId xmlns:a16="http://schemas.microsoft.com/office/drawing/2014/main" id="{71E5D8FD-51D7-4CF8-AD2E-9F33A445BCBA}"/>
              </a:ext>
            </a:extLst>
          </p:cNvPr>
          <p:cNvSpPr/>
          <p:nvPr/>
        </p:nvSpPr>
        <p:spPr>
          <a:xfrm>
            <a:off x="78863"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GB" b="1" dirty="0">
                <a:solidFill>
                  <a:schemeClr val="tx1"/>
                </a:solidFill>
                <a:ea typeface="+mj-ea"/>
                <a:cs typeface="+mj-cs"/>
              </a:rPr>
              <a:t>Sorcerers</a:t>
            </a:r>
          </a:p>
        </p:txBody>
      </p:sp>
      <p:sp>
        <p:nvSpPr>
          <p:cNvPr id="20" name="Rectangle: Rounded Corners 19">
            <a:extLst>
              <a:ext uri="{FF2B5EF4-FFF2-40B4-BE49-F238E27FC236}">
                <a16:creationId xmlns:a16="http://schemas.microsoft.com/office/drawing/2014/main" id="{D35FC608-2114-4B06-A042-8BA7D147AEAA}"/>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21-22</a:t>
            </a:r>
          </a:p>
          <a:p>
            <a:pPr algn="ctr">
              <a:lnSpc>
                <a:spcPct val="90000"/>
              </a:lnSpc>
              <a:spcBef>
                <a:spcPct val="0"/>
              </a:spcBef>
            </a:pPr>
            <a:endParaRPr lang="en-GB" b="1" dirty="0">
              <a:solidFill>
                <a:schemeClr val="tx1"/>
              </a:solidFill>
              <a:ea typeface="+mj-ea"/>
              <a:cs typeface="+mj-cs"/>
            </a:endParaRPr>
          </a:p>
        </p:txBody>
      </p:sp>
      <p:sp>
        <p:nvSpPr>
          <p:cNvPr id="14" name="Rectangle 13">
            <a:extLst>
              <a:ext uri="{FF2B5EF4-FFF2-40B4-BE49-F238E27FC236}">
                <a16:creationId xmlns:a16="http://schemas.microsoft.com/office/drawing/2014/main" id="{9B820C95-D3F3-4C94-85B6-65097422C445}"/>
              </a:ext>
            </a:extLst>
          </p:cNvPr>
          <p:cNvSpPr/>
          <p:nvPr/>
        </p:nvSpPr>
        <p:spPr>
          <a:xfrm>
            <a:off x="78863" y="1733944"/>
            <a:ext cx="5467816"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US" sz="1600" dirty="0">
                <a:solidFill>
                  <a:schemeClr val="tx1"/>
                </a:solidFill>
              </a:rPr>
              <a:t>The project titled ‘Travel Planner for visually impaired and limited mobility Community’ will help visually impaired and others with limited mobility to get easy access for transportation and mobility. </a:t>
            </a:r>
          </a:p>
          <a:p>
            <a:pPr>
              <a:lnSpc>
                <a:spcPct val="107000"/>
              </a:lnSpc>
              <a:spcAft>
                <a:spcPts val="800"/>
              </a:spcAft>
            </a:pPr>
            <a:r>
              <a:rPr lang="en-US" sz="1600" dirty="0">
                <a:solidFill>
                  <a:schemeClr val="tx1"/>
                </a:solidFill>
              </a:rPr>
              <a:t>Various features like:</a:t>
            </a:r>
          </a:p>
          <a:p>
            <a:pPr marL="285750" indent="-285750">
              <a:lnSpc>
                <a:spcPct val="107000"/>
              </a:lnSpc>
              <a:spcAft>
                <a:spcPts val="800"/>
              </a:spcAft>
              <a:buFont typeface="Arial" panose="020B0604020202020204" pitchFamily="34" charset="0"/>
              <a:buChar char="•"/>
            </a:pPr>
            <a:r>
              <a:rPr lang="en-US" sz="1600" dirty="0">
                <a:solidFill>
                  <a:schemeClr val="tx1"/>
                </a:solidFill>
              </a:rPr>
              <a:t>Planning of Journey,</a:t>
            </a:r>
          </a:p>
          <a:p>
            <a:pPr marL="285750" indent="-285750">
              <a:lnSpc>
                <a:spcPct val="107000"/>
              </a:lnSpc>
              <a:spcAft>
                <a:spcPts val="800"/>
              </a:spcAft>
              <a:buFont typeface="Arial" panose="020B0604020202020204" pitchFamily="34" charset="0"/>
              <a:buChar char="•"/>
            </a:pPr>
            <a:r>
              <a:rPr lang="en-US" sz="1600" dirty="0">
                <a:solidFill>
                  <a:schemeClr val="tx1"/>
                </a:solidFill>
              </a:rPr>
              <a:t>Various nearby events,</a:t>
            </a:r>
          </a:p>
          <a:p>
            <a:pPr marL="285750" indent="-285750">
              <a:lnSpc>
                <a:spcPct val="107000"/>
              </a:lnSpc>
              <a:spcAft>
                <a:spcPts val="800"/>
              </a:spcAft>
              <a:buFont typeface="Arial" panose="020B0604020202020204" pitchFamily="34" charset="0"/>
              <a:buChar char="•"/>
            </a:pPr>
            <a:r>
              <a:rPr lang="en-US" sz="1600" dirty="0">
                <a:solidFill>
                  <a:schemeClr val="tx1"/>
                </a:solidFill>
              </a:rPr>
              <a:t>Emergency Notification</a:t>
            </a:r>
          </a:p>
          <a:p>
            <a:pPr marL="285750" indent="-285750">
              <a:lnSpc>
                <a:spcPct val="107000"/>
              </a:lnSpc>
              <a:spcAft>
                <a:spcPts val="800"/>
              </a:spcAft>
              <a:buFont typeface="Arial" panose="020B0604020202020204" pitchFamily="34" charset="0"/>
              <a:buChar char="•"/>
            </a:pPr>
            <a:r>
              <a:rPr lang="en-US" sz="1600" dirty="0">
                <a:solidFill>
                  <a:schemeClr val="tx1"/>
                </a:solidFill>
              </a:rPr>
              <a:t>Voice Assistance cater to specific needs.</a:t>
            </a:r>
            <a:endParaRPr lang="en-GB" sz="1600" dirty="0">
              <a:solidFill>
                <a:schemeClr val="tx1"/>
              </a:solidFill>
            </a:endParaRPr>
          </a:p>
        </p:txBody>
      </p:sp>
      <p:pic>
        <p:nvPicPr>
          <p:cNvPr id="15" name="Picture 2">
            <a:extLst>
              <a:ext uri="{FF2B5EF4-FFF2-40B4-BE49-F238E27FC236}">
                <a16:creationId xmlns:a16="http://schemas.microsoft.com/office/drawing/2014/main" id="{6DA78247-2077-45FF-84F7-A86E836FE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9153" y="253904"/>
            <a:ext cx="540984" cy="36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AF46C84-8E7B-4FEA-91CD-998C5A056828}"/>
              </a:ext>
            </a:extLst>
          </p:cNvPr>
          <p:cNvSpPr txBox="1"/>
          <p:nvPr/>
        </p:nvSpPr>
        <p:spPr>
          <a:xfrm>
            <a:off x="10617616" y="244572"/>
            <a:ext cx="1182029" cy="369332"/>
          </a:xfrm>
          <a:prstGeom prst="rect">
            <a:avLst/>
          </a:prstGeom>
          <a:noFill/>
        </p:spPr>
        <p:txBody>
          <a:bodyPr wrap="square" rtlCol="0">
            <a:spAutoFit/>
          </a:bodyPr>
          <a:lstStyle/>
          <a:p>
            <a:pPr algn="ctr"/>
            <a:r>
              <a:rPr lang="en-US" b="1" dirty="0"/>
              <a:t>INDIA</a:t>
            </a:r>
            <a:endParaRPr lang="en-GB" b="1" dirty="0"/>
          </a:p>
        </p:txBody>
      </p:sp>
      <p:pic>
        <p:nvPicPr>
          <p:cNvPr id="5" name="Picture 4">
            <a:extLst>
              <a:ext uri="{FF2B5EF4-FFF2-40B4-BE49-F238E27FC236}">
                <a16:creationId xmlns:a16="http://schemas.microsoft.com/office/drawing/2014/main" id="{703CB080-8A98-4AD3-9939-37C1BF16B820}"/>
              </a:ext>
            </a:extLst>
          </p:cNvPr>
          <p:cNvPicPr>
            <a:picLocks noChangeAspect="1"/>
          </p:cNvPicPr>
          <p:nvPr/>
        </p:nvPicPr>
        <p:blipFill>
          <a:blip r:embed="rId4"/>
          <a:stretch>
            <a:fillRect/>
          </a:stretch>
        </p:blipFill>
        <p:spPr>
          <a:xfrm>
            <a:off x="5722497" y="2882451"/>
            <a:ext cx="6390640" cy="2515788"/>
          </a:xfrm>
          <a:prstGeom prst="rect">
            <a:avLst/>
          </a:prstGeom>
        </p:spPr>
      </p:pic>
    </p:spTree>
    <p:extLst>
      <p:ext uri="{BB962C8B-B14F-4D97-AF65-F5344CB8AC3E}">
        <p14:creationId xmlns:p14="http://schemas.microsoft.com/office/powerpoint/2010/main" val="3514561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BBD5D-8396-49BC-81C9-A48FD7DB0869}"/>
              </a:ext>
            </a:extLst>
          </p:cNvPr>
          <p:cNvPicPr>
            <a:picLocks noChangeAspect="1"/>
          </p:cNvPicPr>
          <p:nvPr/>
        </p:nvPicPr>
        <p:blipFill rotWithShape="1">
          <a:blip r:embed="rId3"/>
          <a:srcRect l="776"/>
          <a:stretch/>
        </p:blipFill>
        <p:spPr>
          <a:xfrm>
            <a:off x="336271" y="61331"/>
            <a:ext cx="11519458" cy="6735337"/>
          </a:xfrm>
          <a:prstGeom prst="rect">
            <a:avLst/>
          </a:prstGeom>
        </p:spPr>
      </p:pic>
    </p:spTree>
    <p:extLst>
      <p:ext uri="{BB962C8B-B14F-4D97-AF65-F5344CB8AC3E}">
        <p14:creationId xmlns:p14="http://schemas.microsoft.com/office/powerpoint/2010/main" val="2345583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Text&#10;&#10;Description automatically generated">
            <a:extLst>
              <a:ext uri="{FF2B5EF4-FFF2-40B4-BE49-F238E27FC236}">
                <a16:creationId xmlns:a16="http://schemas.microsoft.com/office/drawing/2014/main" id="{5B7FD03B-257A-4025-9D39-F967DDA6AA79}"/>
              </a:ext>
            </a:extLst>
          </p:cNvPr>
          <p:cNvPicPr>
            <a:picLocks noChangeAspect="1"/>
          </p:cNvPicPr>
          <p:nvPr/>
        </p:nvPicPr>
        <p:blipFill>
          <a:blip r:embed="rId3"/>
          <a:stretch>
            <a:fillRect/>
          </a:stretch>
        </p:blipFill>
        <p:spPr>
          <a:xfrm>
            <a:off x="10253718" y="6126693"/>
            <a:ext cx="1834204" cy="627223"/>
          </a:xfrm>
          <a:prstGeom prst="rect">
            <a:avLst/>
          </a:prstGeom>
        </p:spPr>
      </p:pic>
      <p:pic>
        <p:nvPicPr>
          <p:cNvPr id="34" name="Picture 33" descr="A picture containing timeline&#10;&#10;Description automatically generated">
            <a:extLst>
              <a:ext uri="{FF2B5EF4-FFF2-40B4-BE49-F238E27FC236}">
                <a16:creationId xmlns:a16="http://schemas.microsoft.com/office/drawing/2014/main" id="{A540BED2-148B-4B00-850A-83CDAD083BD1}"/>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0919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36442"/>
            <a:ext cx="11500626" cy="603568"/>
          </a:xfrm>
          <a:solidFill>
            <a:schemeClr val="bg1"/>
          </a:solidFill>
        </p:spPr>
        <p:txBody>
          <a:bodyPr vert="horz" lIns="91440" tIns="45720" rIns="91440" bIns="45720" rtlCol="0" anchor="ctr">
            <a:noAutofit/>
          </a:bodyPr>
          <a:lstStyle/>
          <a:p>
            <a:r>
              <a:rPr lang="en-US" sz="3600" b="1" dirty="0">
                <a:latin typeface="+mn-lt"/>
              </a:rPr>
              <a:t>Project : </a:t>
            </a:r>
            <a:r>
              <a:rPr lang="en-US" sz="3600" b="1" dirty="0" err="1">
                <a:latin typeface="+mn-lt"/>
              </a:rPr>
              <a:t>Appolo’s</a:t>
            </a:r>
            <a:r>
              <a:rPr lang="en-US" sz="3600" b="1" dirty="0">
                <a:latin typeface="+mn-lt"/>
              </a:rPr>
              <a:t> Watch  </a:t>
            </a:r>
            <a:endParaRPr lang="en-GB" sz="3600" b="1" dirty="0">
              <a:latin typeface="+mn-lt"/>
            </a:endParaRP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3" y="136442"/>
            <a:ext cx="460919" cy="60356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1</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GB" b="1" dirty="0">
                <a:solidFill>
                  <a:schemeClr val="tx1"/>
                </a:solidFill>
                <a:ea typeface="+mj-ea"/>
                <a:cs typeface="+mj-cs"/>
              </a:rPr>
              <a:t>Alzheimer’s Disease and Cognitive Decline</a:t>
            </a: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pic>
        <p:nvPicPr>
          <p:cNvPr id="15" name="Picture 14">
            <a:extLst>
              <a:ext uri="{FF2B5EF4-FFF2-40B4-BE49-F238E27FC236}">
                <a16:creationId xmlns:a16="http://schemas.microsoft.com/office/drawing/2014/main" id="{B3E511E1-2C06-4220-B474-D0162C08D5EE}"/>
              </a:ext>
            </a:extLst>
          </p:cNvPr>
          <p:cNvPicPr>
            <a:picLocks noChangeAspect="1"/>
          </p:cNvPicPr>
          <p:nvPr/>
        </p:nvPicPr>
        <p:blipFill rotWithShape="1">
          <a:blip r:embed="rId3"/>
          <a:srcRect l="1378" r="1378"/>
          <a:stretch/>
        </p:blipFill>
        <p:spPr>
          <a:xfrm>
            <a:off x="5293313" y="2302728"/>
            <a:ext cx="6805762" cy="3292558"/>
          </a:xfrm>
          <a:prstGeom prst="rect">
            <a:avLst/>
          </a:prstGeom>
        </p:spPr>
      </p:pic>
      <p:sp>
        <p:nvSpPr>
          <p:cNvPr id="16" name="Rectangle: Rounded Corners 15">
            <a:extLst>
              <a:ext uri="{FF2B5EF4-FFF2-40B4-BE49-F238E27FC236}">
                <a16:creationId xmlns:a16="http://schemas.microsoft.com/office/drawing/2014/main" id="{069EF398-A3EF-4366-96D1-EE3911ABBDA6}"/>
              </a:ext>
            </a:extLst>
          </p:cNvPr>
          <p:cNvSpPr/>
          <p:nvPr/>
        </p:nvSpPr>
        <p:spPr>
          <a:xfrm>
            <a:off x="78864"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Hephaestus</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8" name="Rectangle 17">
            <a:extLst>
              <a:ext uri="{FF2B5EF4-FFF2-40B4-BE49-F238E27FC236}">
                <a16:creationId xmlns:a16="http://schemas.microsoft.com/office/drawing/2014/main" id="{532826AA-0A3C-4DF5-AEE4-6FAEB52B283C}"/>
              </a:ext>
            </a:extLst>
          </p:cNvPr>
          <p:cNvSpPr/>
          <p:nvPr/>
        </p:nvSpPr>
        <p:spPr>
          <a:xfrm>
            <a:off x="78863" y="1733944"/>
            <a:ext cx="5474444"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GB" sz="1600" dirty="0">
                <a:solidFill>
                  <a:schemeClr val="tx1"/>
                </a:solidFill>
                <a:effectLst/>
                <a:ea typeface="Calibri" panose="020F0502020204030204" pitchFamily="34" charset="0"/>
                <a:cs typeface="Segoe UI" panose="020B0502040204020203" pitchFamily="34" charset="0"/>
              </a:rPr>
              <a:t>The solution the team worked on is targeted towards people with Alzheimer’s disease in early stages, when the person is capable of responding to their surrounding environment. </a:t>
            </a:r>
          </a:p>
          <a:p>
            <a:pPr>
              <a:lnSpc>
                <a:spcPct val="107000"/>
              </a:lnSpc>
              <a:spcAft>
                <a:spcPts val="800"/>
              </a:spcAft>
            </a:pPr>
            <a:r>
              <a:rPr lang="en-GB" sz="1600" dirty="0">
                <a:solidFill>
                  <a:schemeClr val="tx1"/>
                </a:solidFill>
                <a:effectLst/>
                <a:ea typeface="Calibri" panose="020F0502020204030204" pitchFamily="34" charset="0"/>
                <a:cs typeface="Segoe UI" panose="020B0502040204020203" pitchFamily="34" charset="0"/>
              </a:rPr>
              <a:t>Key Features:</a:t>
            </a:r>
          </a:p>
          <a:p>
            <a:pPr>
              <a:lnSpc>
                <a:spcPct val="107000"/>
              </a:lnSpc>
              <a:spcAft>
                <a:spcPts val="800"/>
              </a:spcAft>
            </a:pPr>
            <a:r>
              <a:rPr lang="en-GB" sz="1600" dirty="0">
                <a:solidFill>
                  <a:schemeClr val="tx1"/>
                </a:solidFill>
                <a:effectLst/>
                <a:ea typeface="Calibri" panose="020F0502020204030204" pitchFamily="34" charset="0"/>
                <a:cs typeface="Segoe UI" panose="020B0502040204020203" pitchFamily="34" charset="0"/>
              </a:rPr>
              <a:t>•</a:t>
            </a:r>
            <a:r>
              <a:rPr lang="en-GB" sz="1600" b="1" dirty="0">
                <a:solidFill>
                  <a:schemeClr val="tx1"/>
                </a:solidFill>
                <a:effectLst/>
                <a:ea typeface="Calibri" panose="020F0502020204030204" pitchFamily="34" charset="0"/>
                <a:cs typeface="Segoe UI" panose="020B0502040204020203" pitchFamily="34" charset="0"/>
              </a:rPr>
              <a:t>Voice Assistant: </a:t>
            </a:r>
            <a:r>
              <a:rPr lang="en-GB" sz="1600" dirty="0">
                <a:solidFill>
                  <a:schemeClr val="tx1"/>
                </a:solidFill>
                <a:effectLst/>
                <a:ea typeface="Calibri" panose="020F0502020204030204" pitchFamily="34" charset="0"/>
                <a:cs typeface="Segoe UI" panose="020B0502040204020203" pitchFamily="34" charset="0"/>
              </a:rPr>
              <a:t>A voice assistant which periodically converses with the person to keep their brain active and jog their memory about their daily activities.</a:t>
            </a:r>
          </a:p>
          <a:p>
            <a:pPr>
              <a:lnSpc>
                <a:spcPct val="107000"/>
              </a:lnSpc>
              <a:spcAft>
                <a:spcPts val="800"/>
              </a:spcAft>
            </a:pPr>
            <a:r>
              <a:rPr lang="en-GB" sz="1600" dirty="0">
                <a:solidFill>
                  <a:schemeClr val="tx1"/>
                </a:solidFill>
                <a:effectLst/>
                <a:ea typeface="Calibri" panose="020F0502020204030204" pitchFamily="34" charset="0"/>
                <a:cs typeface="Segoe UI" panose="020B0502040204020203" pitchFamily="34" charset="0"/>
              </a:rPr>
              <a:t>•</a:t>
            </a:r>
            <a:r>
              <a:rPr lang="en-GB" sz="1600" b="1" dirty="0">
                <a:solidFill>
                  <a:schemeClr val="tx1"/>
                </a:solidFill>
                <a:effectLst/>
                <a:ea typeface="Calibri" panose="020F0502020204030204" pitchFamily="34" charset="0"/>
                <a:cs typeface="Segoe UI" panose="020B0502040204020203" pitchFamily="34" charset="0"/>
              </a:rPr>
              <a:t>Computer Vision</a:t>
            </a:r>
            <a:r>
              <a:rPr lang="en-GB" sz="1600" dirty="0">
                <a:solidFill>
                  <a:schemeClr val="tx1"/>
                </a:solidFill>
                <a:effectLst/>
                <a:ea typeface="Calibri" panose="020F0502020204030204" pitchFamily="34" charset="0"/>
                <a:cs typeface="Segoe UI" panose="020B0502040204020203" pitchFamily="34" charset="0"/>
              </a:rPr>
              <a:t>: The voice assistant uses a video feed of what person sees in order to instruct them as to who or what they looking at, or where they should go in their house.</a:t>
            </a:r>
          </a:p>
          <a:p>
            <a:pPr>
              <a:lnSpc>
                <a:spcPct val="107000"/>
              </a:lnSpc>
              <a:spcAft>
                <a:spcPts val="800"/>
              </a:spcAft>
            </a:pPr>
            <a:r>
              <a:rPr lang="en-GB" sz="1600" dirty="0">
                <a:solidFill>
                  <a:schemeClr val="tx1"/>
                </a:solidFill>
                <a:effectLst/>
                <a:ea typeface="Calibri" panose="020F0502020204030204" pitchFamily="34" charset="0"/>
                <a:cs typeface="Segoe UI" panose="020B0502040204020203" pitchFamily="34" charset="0"/>
              </a:rPr>
              <a:t>•</a:t>
            </a:r>
            <a:r>
              <a:rPr lang="en-GB" sz="1600" b="1" dirty="0">
                <a:solidFill>
                  <a:schemeClr val="tx1"/>
                </a:solidFill>
                <a:effectLst/>
                <a:ea typeface="Calibri" panose="020F0502020204030204" pitchFamily="34" charset="0"/>
                <a:cs typeface="Segoe UI" panose="020B0502040204020203" pitchFamily="34" charset="0"/>
              </a:rPr>
              <a:t>Health Monitoring</a:t>
            </a:r>
            <a:r>
              <a:rPr lang="en-GB" sz="1600" dirty="0">
                <a:solidFill>
                  <a:schemeClr val="tx1"/>
                </a:solidFill>
                <a:effectLst/>
                <a:ea typeface="Calibri" panose="020F0502020204030204" pitchFamily="34" charset="0"/>
                <a:cs typeface="Segoe UI" panose="020B0502040204020203" pitchFamily="34" charset="0"/>
              </a:rPr>
              <a:t>: The person’s vital signs like blood pressure, heart rate etc. can be continuously monitored remotely by their family members.</a:t>
            </a:r>
          </a:p>
        </p:txBody>
      </p:sp>
      <p:sp>
        <p:nvSpPr>
          <p:cNvPr id="21" name="Rectangle: Rounded Corners 20">
            <a:extLst>
              <a:ext uri="{FF2B5EF4-FFF2-40B4-BE49-F238E27FC236}">
                <a16:creationId xmlns:a16="http://schemas.microsoft.com/office/drawing/2014/main" id="{01AFB740-F1E4-489C-9832-97DE67C93947}"/>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21-22</a:t>
            </a:r>
          </a:p>
          <a:p>
            <a:pPr algn="ctr">
              <a:lnSpc>
                <a:spcPct val="90000"/>
              </a:lnSpc>
              <a:spcBef>
                <a:spcPct val="0"/>
              </a:spcBef>
            </a:pPr>
            <a:endParaRPr lang="en-GB" b="1" dirty="0">
              <a:solidFill>
                <a:schemeClr val="tx1"/>
              </a:solidFill>
              <a:ea typeface="+mj-ea"/>
              <a:cs typeface="+mj-cs"/>
            </a:endParaRPr>
          </a:p>
        </p:txBody>
      </p:sp>
      <p:pic>
        <p:nvPicPr>
          <p:cNvPr id="1026" name="Picture 2">
            <a:extLst>
              <a:ext uri="{FF2B5EF4-FFF2-40B4-BE49-F238E27FC236}">
                <a16:creationId xmlns:a16="http://schemas.microsoft.com/office/drawing/2014/main" id="{BEE2842D-945E-4FF3-A0A1-CA3563B78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8108" y="262891"/>
            <a:ext cx="540984" cy="36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E09A844-9860-433F-BF25-48F5AA42F06C}"/>
              </a:ext>
            </a:extLst>
          </p:cNvPr>
          <p:cNvSpPr txBox="1"/>
          <p:nvPr/>
        </p:nvSpPr>
        <p:spPr>
          <a:xfrm>
            <a:off x="10476571" y="244572"/>
            <a:ext cx="1182029" cy="369332"/>
          </a:xfrm>
          <a:prstGeom prst="rect">
            <a:avLst/>
          </a:prstGeom>
          <a:noFill/>
        </p:spPr>
        <p:txBody>
          <a:bodyPr wrap="square" rtlCol="0">
            <a:spAutoFit/>
          </a:bodyPr>
          <a:lstStyle/>
          <a:p>
            <a:pPr algn="ctr"/>
            <a:r>
              <a:rPr lang="en-US" b="1" dirty="0"/>
              <a:t>INDIA</a:t>
            </a:r>
            <a:endParaRPr lang="en-GB" b="1" dirty="0"/>
          </a:p>
        </p:txBody>
      </p:sp>
    </p:spTree>
    <p:extLst>
      <p:ext uri="{BB962C8B-B14F-4D97-AF65-F5344CB8AC3E}">
        <p14:creationId xmlns:p14="http://schemas.microsoft.com/office/powerpoint/2010/main" val="1371431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36442"/>
            <a:ext cx="11500626" cy="603568"/>
          </a:xfrm>
          <a:solidFill>
            <a:schemeClr val="bg1"/>
          </a:solidFill>
        </p:spPr>
        <p:txBody>
          <a:bodyPr vert="horz" lIns="91440" tIns="45720" rIns="91440" bIns="45720" rtlCol="0" anchor="ctr">
            <a:noAutofit/>
          </a:bodyPr>
          <a:lstStyle/>
          <a:p>
            <a:r>
              <a:rPr lang="en-US" sz="3600" b="1" dirty="0">
                <a:latin typeface="+mn-lt"/>
              </a:rPr>
              <a:t>Project : </a:t>
            </a:r>
            <a:r>
              <a:rPr lang="en-US" sz="3600" b="1" dirty="0" err="1">
                <a:latin typeface="+mn-lt"/>
              </a:rPr>
              <a:t>Dementi</a:t>
            </a:r>
            <a:r>
              <a:rPr lang="en-US" sz="3600" b="1" dirty="0">
                <a:latin typeface="+mn-lt"/>
              </a:rPr>
              <a:t>-AR </a:t>
            </a:r>
            <a:endParaRPr lang="en-GB" sz="3600" b="1" dirty="0">
              <a:latin typeface="+mn-lt"/>
            </a:endParaRP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3" y="136442"/>
            <a:ext cx="460919" cy="60356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2</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GB" b="1" dirty="0">
                <a:solidFill>
                  <a:schemeClr val="tx1"/>
                </a:solidFill>
                <a:ea typeface="+mj-ea"/>
                <a:cs typeface="+mj-cs"/>
              </a:rPr>
              <a:t>Alzheimer’s Disease and Cognitive Decline</a:t>
            </a: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pic>
        <p:nvPicPr>
          <p:cNvPr id="5" name="Picture 4">
            <a:extLst>
              <a:ext uri="{FF2B5EF4-FFF2-40B4-BE49-F238E27FC236}">
                <a16:creationId xmlns:a16="http://schemas.microsoft.com/office/drawing/2014/main" id="{36E3A011-F27C-458F-B543-6D3B9C8FC642}"/>
              </a:ext>
            </a:extLst>
          </p:cNvPr>
          <p:cNvPicPr>
            <a:picLocks noChangeAspect="1"/>
          </p:cNvPicPr>
          <p:nvPr/>
        </p:nvPicPr>
        <p:blipFill>
          <a:blip r:embed="rId3"/>
          <a:stretch>
            <a:fillRect/>
          </a:stretch>
        </p:blipFill>
        <p:spPr>
          <a:xfrm>
            <a:off x="6378497" y="1716889"/>
            <a:ext cx="5642518" cy="2559815"/>
          </a:xfrm>
          <a:prstGeom prst="rect">
            <a:avLst/>
          </a:prstGeom>
        </p:spPr>
      </p:pic>
      <p:pic>
        <p:nvPicPr>
          <p:cNvPr id="12" name="Google Shape;115;gd2d046e259_0_4">
            <a:extLst>
              <a:ext uri="{FF2B5EF4-FFF2-40B4-BE49-F238E27FC236}">
                <a16:creationId xmlns:a16="http://schemas.microsoft.com/office/drawing/2014/main" id="{17C68C6C-134E-433E-BAA9-ABE3F66B5CD2}"/>
              </a:ext>
            </a:extLst>
          </p:cNvPr>
          <p:cNvPicPr preferRelativeResize="0"/>
          <p:nvPr/>
        </p:nvPicPr>
        <p:blipFill>
          <a:blip r:embed="rId4">
            <a:alphaModFix/>
          </a:blip>
          <a:stretch>
            <a:fillRect/>
          </a:stretch>
        </p:blipFill>
        <p:spPr>
          <a:xfrm>
            <a:off x="5463850" y="3824869"/>
            <a:ext cx="2241396" cy="1684960"/>
          </a:xfrm>
          <a:prstGeom prst="rect">
            <a:avLst/>
          </a:prstGeom>
          <a:noFill/>
          <a:ln>
            <a:noFill/>
          </a:ln>
        </p:spPr>
      </p:pic>
      <p:pic>
        <p:nvPicPr>
          <p:cNvPr id="14" name="Google Shape;116;gd2d046e259_0_4">
            <a:extLst>
              <a:ext uri="{FF2B5EF4-FFF2-40B4-BE49-F238E27FC236}">
                <a16:creationId xmlns:a16="http://schemas.microsoft.com/office/drawing/2014/main" id="{9530E5A2-671A-4AD2-84B4-2BB6CE9C69E1}"/>
              </a:ext>
            </a:extLst>
          </p:cNvPr>
          <p:cNvPicPr preferRelativeResize="0"/>
          <p:nvPr/>
        </p:nvPicPr>
        <p:blipFill>
          <a:blip r:embed="rId5">
            <a:alphaModFix/>
          </a:blip>
          <a:stretch>
            <a:fillRect/>
          </a:stretch>
        </p:blipFill>
        <p:spPr>
          <a:xfrm>
            <a:off x="6778130" y="5358311"/>
            <a:ext cx="1741676" cy="1377025"/>
          </a:xfrm>
          <a:prstGeom prst="rect">
            <a:avLst/>
          </a:prstGeom>
          <a:noFill/>
          <a:ln>
            <a:noFill/>
          </a:ln>
        </p:spPr>
      </p:pic>
      <p:sp>
        <p:nvSpPr>
          <p:cNvPr id="17" name="Rectangle 16">
            <a:extLst>
              <a:ext uri="{FF2B5EF4-FFF2-40B4-BE49-F238E27FC236}">
                <a16:creationId xmlns:a16="http://schemas.microsoft.com/office/drawing/2014/main" id="{4342F511-00BE-45D2-8143-8D522D60DB7F}"/>
              </a:ext>
            </a:extLst>
          </p:cNvPr>
          <p:cNvSpPr/>
          <p:nvPr/>
        </p:nvSpPr>
        <p:spPr>
          <a:xfrm>
            <a:off x="78863" y="1733944"/>
            <a:ext cx="5474444"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US" sz="1600" dirty="0">
                <a:solidFill>
                  <a:schemeClr val="tx1"/>
                </a:solidFill>
                <a:effectLst/>
                <a:ea typeface="Calibri" panose="020F0502020204030204" pitchFamily="34" charset="0"/>
                <a:cs typeface="Segoe UI" panose="020B0502040204020203" pitchFamily="34" charset="0"/>
              </a:rPr>
              <a:t>The team has identified 3 major points to work on when it comes to Alzheimer’s disease and dementia: </a:t>
            </a:r>
            <a:endParaRPr lang="en-GB" sz="1600" dirty="0">
              <a:solidFill>
                <a:schemeClr val="tx1"/>
              </a:solidFill>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600" b="1" dirty="0">
                <a:solidFill>
                  <a:schemeClr val="tx1"/>
                </a:solidFill>
                <a:effectLst/>
                <a:ea typeface="Calibri" panose="020F0502020204030204" pitchFamily="34" charset="0"/>
                <a:cs typeface="Segoe UI" panose="020B0502040204020203" pitchFamily="34" charset="0"/>
              </a:rPr>
              <a:t>Early Assessments</a:t>
            </a:r>
            <a:r>
              <a:rPr lang="en-US" sz="1600" dirty="0">
                <a:solidFill>
                  <a:schemeClr val="tx1"/>
                </a:solidFill>
                <a:effectLst/>
                <a:ea typeface="Calibri" panose="020F0502020204030204" pitchFamily="34" charset="0"/>
                <a:cs typeface="Segoe UI" panose="020B0502040204020203" pitchFamily="34" charset="0"/>
              </a:rPr>
              <a:t>: one of the major issues is detecting Alzheimer’s in the early stage so that intervention can occur severe impact can be avoided.</a:t>
            </a:r>
            <a:endParaRPr lang="en-GB" sz="1600" dirty="0">
              <a:solidFill>
                <a:schemeClr val="tx1"/>
              </a:solidFill>
              <a:effectLst/>
              <a:ea typeface="Calibri" panose="020F0502020204030204" pitchFamily="34" charset="0"/>
            </a:endParaRPr>
          </a:p>
          <a:p>
            <a:pPr marL="342900" lvl="0" indent="-342900">
              <a:buFont typeface="Symbol" panose="05050102010706020507" pitchFamily="18" charset="2"/>
              <a:buChar char=""/>
            </a:pPr>
            <a:r>
              <a:rPr lang="en-US" sz="1600" b="1" dirty="0">
                <a:solidFill>
                  <a:schemeClr val="tx1"/>
                </a:solidFill>
                <a:effectLst/>
                <a:ea typeface="Calibri" panose="020F0502020204030204" pitchFamily="34" charset="0"/>
                <a:cs typeface="Segoe UI" panose="020B0502040204020203" pitchFamily="34" charset="0"/>
              </a:rPr>
              <a:t>Practice</a:t>
            </a:r>
            <a:r>
              <a:rPr lang="en-US" sz="1600" dirty="0">
                <a:solidFill>
                  <a:schemeClr val="tx1"/>
                </a:solidFill>
                <a:effectLst/>
                <a:ea typeface="Calibri" panose="020F0502020204030204" pitchFamily="34" charset="0"/>
                <a:cs typeface="Segoe UI" panose="020B0502040204020203" pitchFamily="34" charset="0"/>
              </a:rPr>
              <a:t>: if Alzheimer’s or dementia is identified, we would need to train one’s Spatial and Facial Perception, which gets disrupted in the patient</a:t>
            </a:r>
            <a:endParaRPr lang="en-GB" sz="1600" dirty="0">
              <a:solidFill>
                <a:schemeClr val="tx1"/>
              </a:solidFill>
              <a:effectLst/>
              <a:ea typeface="Calibri" panose="020F0502020204030204" pitchFamily="34" charset="0"/>
            </a:endParaRPr>
          </a:p>
          <a:p>
            <a:pPr marL="342900" lvl="0" indent="-342900">
              <a:buFont typeface="Symbol" panose="05050102010706020507" pitchFamily="18" charset="2"/>
              <a:buChar char=""/>
            </a:pPr>
            <a:r>
              <a:rPr lang="en-US" sz="1600" b="1" dirty="0">
                <a:solidFill>
                  <a:schemeClr val="tx1"/>
                </a:solidFill>
                <a:effectLst/>
                <a:ea typeface="Calibri" panose="020F0502020204030204" pitchFamily="34" charset="0"/>
                <a:cs typeface="Segoe UI" panose="020B0502040204020203" pitchFamily="34" charset="0"/>
              </a:rPr>
              <a:t>Guardian</a:t>
            </a:r>
            <a:r>
              <a:rPr lang="en-US" sz="1600" dirty="0">
                <a:solidFill>
                  <a:schemeClr val="tx1"/>
                </a:solidFill>
                <a:effectLst/>
                <a:ea typeface="Calibri" panose="020F0502020204030204" pitchFamily="34" charset="0"/>
                <a:cs typeface="Segoe UI" panose="020B0502040204020203" pitchFamily="34" charset="0"/>
              </a:rPr>
              <a:t>: constant guardian support is something that is a must for the patients. We would also need a database, to look after the movements and activities of the patient. </a:t>
            </a:r>
            <a:endParaRPr lang="en-GB" sz="1600" dirty="0">
              <a:solidFill>
                <a:schemeClr val="tx1"/>
              </a:solidFill>
              <a:effectLst/>
              <a:ea typeface="Calibri" panose="020F0502020204030204" pitchFamily="34" charset="0"/>
            </a:endParaRPr>
          </a:p>
        </p:txBody>
      </p:sp>
      <p:pic>
        <p:nvPicPr>
          <p:cNvPr id="18" name="Google Shape;133;gd2d046e259_0_34">
            <a:extLst>
              <a:ext uri="{FF2B5EF4-FFF2-40B4-BE49-F238E27FC236}">
                <a16:creationId xmlns:a16="http://schemas.microsoft.com/office/drawing/2014/main" id="{C995C4C6-7B31-4630-A692-98CF1015D023}"/>
              </a:ext>
            </a:extLst>
          </p:cNvPr>
          <p:cNvPicPr preferRelativeResize="0"/>
          <p:nvPr/>
        </p:nvPicPr>
        <p:blipFill>
          <a:blip r:embed="rId6">
            <a:alphaModFix/>
          </a:blip>
          <a:stretch>
            <a:fillRect/>
          </a:stretch>
        </p:blipFill>
        <p:spPr>
          <a:xfrm>
            <a:off x="8624159" y="4383948"/>
            <a:ext cx="3396856" cy="2418297"/>
          </a:xfrm>
          <a:prstGeom prst="rect">
            <a:avLst/>
          </a:prstGeom>
          <a:noFill/>
          <a:ln>
            <a:noFill/>
          </a:ln>
        </p:spPr>
      </p:pic>
      <p:sp>
        <p:nvSpPr>
          <p:cNvPr id="19" name="Rectangle: Rounded Corners 18">
            <a:extLst>
              <a:ext uri="{FF2B5EF4-FFF2-40B4-BE49-F238E27FC236}">
                <a16:creationId xmlns:a16="http://schemas.microsoft.com/office/drawing/2014/main" id="{B24E7B19-2EAC-4A96-9119-148F50778697}"/>
              </a:ext>
            </a:extLst>
          </p:cNvPr>
          <p:cNvSpPr/>
          <p:nvPr/>
        </p:nvSpPr>
        <p:spPr>
          <a:xfrm>
            <a:off x="78863"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err="1">
                <a:solidFill>
                  <a:schemeClr val="tx1"/>
                </a:solidFill>
                <a:ea typeface="+mj-ea"/>
                <a:cs typeface="+mj-cs"/>
              </a:rPr>
              <a:t>AugVirtz</a:t>
            </a: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20" name="Rectangle: Rounded Corners 19">
            <a:extLst>
              <a:ext uri="{FF2B5EF4-FFF2-40B4-BE49-F238E27FC236}">
                <a16:creationId xmlns:a16="http://schemas.microsoft.com/office/drawing/2014/main" id="{39079430-967C-4B98-B195-EC76AAD48EA5}"/>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21-22</a:t>
            </a:r>
          </a:p>
          <a:p>
            <a:pPr algn="ctr">
              <a:lnSpc>
                <a:spcPct val="90000"/>
              </a:lnSpc>
              <a:spcBef>
                <a:spcPct val="0"/>
              </a:spcBef>
            </a:pPr>
            <a:endParaRPr lang="en-GB" b="1" dirty="0">
              <a:solidFill>
                <a:schemeClr val="tx1"/>
              </a:solidFill>
              <a:ea typeface="+mj-ea"/>
              <a:cs typeface="+mj-cs"/>
            </a:endParaRPr>
          </a:p>
        </p:txBody>
      </p:sp>
      <p:pic>
        <p:nvPicPr>
          <p:cNvPr id="23" name="Picture 2">
            <a:extLst>
              <a:ext uri="{FF2B5EF4-FFF2-40B4-BE49-F238E27FC236}">
                <a16:creationId xmlns:a16="http://schemas.microsoft.com/office/drawing/2014/main" id="{21C52B56-FF8C-4A74-979E-BAF5F6B9ED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89708" y="262891"/>
            <a:ext cx="540984" cy="360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08B9CE4-BAD0-47D1-A584-68C6ECA42970}"/>
              </a:ext>
            </a:extLst>
          </p:cNvPr>
          <p:cNvSpPr txBox="1"/>
          <p:nvPr/>
        </p:nvSpPr>
        <p:spPr>
          <a:xfrm>
            <a:off x="10476571" y="244572"/>
            <a:ext cx="1182029" cy="369332"/>
          </a:xfrm>
          <a:prstGeom prst="rect">
            <a:avLst/>
          </a:prstGeom>
          <a:noFill/>
        </p:spPr>
        <p:txBody>
          <a:bodyPr wrap="square" rtlCol="0">
            <a:spAutoFit/>
          </a:bodyPr>
          <a:lstStyle/>
          <a:p>
            <a:pPr algn="ctr"/>
            <a:r>
              <a:rPr lang="en-US" b="1" dirty="0"/>
              <a:t>INDIA</a:t>
            </a:r>
            <a:endParaRPr lang="en-GB" b="1" dirty="0"/>
          </a:p>
        </p:txBody>
      </p:sp>
    </p:spTree>
    <p:extLst>
      <p:ext uri="{BB962C8B-B14F-4D97-AF65-F5344CB8AC3E}">
        <p14:creationId xmlns:p14="http://schemas.microsoft.com/office/powerpoint/2010/main" val="1080072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36442"/>
            <a:ext cx="11500626" cy="603568"/>
          </a:xfrm>
          <a:solidFill>
            <a:schemeClr val="bg1"/>
          </a:solidFill>
        </p:spPr>
        <p:txBody>
          <a:bodyPr vert="horz" lIns="91440" tIns="45720" rIns="91440" bIns="45720" rtlCol="0" anchor="ctr">
            <a:noAutofit/>
          </a:bodyPr>
          <a:lstStyle/>
          <a:p>
            <a:r>
              <a:rPr lang="en-US" sz="3600" b="1" dirty="0">
                <a:latin typeface="+mn-lt"/>
              </a:rPr>
              <a:t>Project : </a:t>
            </a:r>
            <a:r>
              <a:rPr lang="en-GB" sz="3600" b="1" dirty="0">
                <a:latin typeface="+mn-lt"/>
              </a:rPr>
              <a:t>Early detection of Alzheimer's disease</a:t>
            </a:r>
            <a:r>
              <a:rPr lang="en-US" sz="3600" b="1" dirty="0">
                <a:latin typeface="+mn-lt"/>
              </a:rPr>
              <a:t> </a:t>
            </a:r>
            <a:endParaRPr lang="en-GB" sz="3600" b="1" dirty="0">
              <a:latin typeface="+mn-lt"/>
            </a:endParaRP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3" y="136442"/>
            <a:ext cx="460919" cy="60356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3</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GB" b="1" dirty="0">
                <a:solidFill>
                  <a:schemeClr val="tx1"/>
                </a:solidFill>
                <a:ea typeface="+mj-ea"/>
                <a:cs typeface="+mj-cs"/>
              </a:rPr>
              <a:t>Alzheimer’s Disease and Cognitive Decline</a:t>
            </a: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5" name="Rectangle 14">
            <a:extLst>
              <a:ext uri="{FF2B5EF4-FFF2-40B4-BE49-F238E27FC236}">
                <a16:creationId xmlns:a16="http://schemas.microsoft.com/office/drawing/2014/main" id="{145900C5-9F64-4D7E-AAD0-BFC631F54674}"/>
              </a:ext>
            </a:extLst>
          </p:cNvPr>
          <p:cNvSpPr/>
          <p:nvPr/>
        </p:nvSpPr>
        <p:spPr>
          <a:xfrm>
            <a:off x="78863" y="1733944"/>
            <a:ext cx="5474444"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GB" sz="1600" dirty="0">
                <a:solidFill>
                  <a:schemeClr val="tx1"/>
                </a:solidFill>
                <a:effectLst/>
                <a:latin typeface="Barlow"/>
                <a:ea typeface="Calibri" panose="020F0502020204030204" pitchFamily="34" charset="0"/>
                <a:cs typeface="Segoe UI" panose="020B0502040204020203" pitchFamily="34" charset="0"/>
              </a:rPr>
              <a:t> 1 - Invented an unique technical concept for an </a:t>
            </a:r>
            <a:r>
              <a:rPr lang="en-GB" sz="1600" b="1" dirty="0">
                <a:solidFill>
                  <a:schemeClr val="tx1"/>
                </a:solidFill>
                <a:effectLst/>
                <a:latin typeface="Barlow"/>
                <a:ea typeface="Calibri" panose="020F0502020204030204" pitchFamily="34" charset="0"/>
                <a:cs typeface="Segoe UI" panose="020B0502040204020203" pitchFamily="34" charset="0"/>
              </a:rPr>
              <a:t>early detection of the Alzheimer's disease</a:t>
            </a:r>
            <a:r>
              <a:rPr lang="en-GB" sz="1600" dirty="0">
                <a:solidFill>
                  <a:schemeClr val="tx1"/>
                </a:solidFill>
                <a:effectLst/>
                <a:latin typeface="Barlow"/>
                <a:ea typeface="Calibri" panose="020F0502020204030204" pitchFamily="34" charset="0"/>
                <a:cs typeface="Segoe UI" panose="020B0502040204020203" pitchFamily="34" charset="0"/>
              </a:rPr>
              <a:t> by collecting the daily behavior of the usage of electricity, gas and water for many years</a:t>
            </a:r>
          </a:p>
          <a:p>
            <a:pPr>
              <a:lnSpc>
                <a:spcPct val="107000"/>
              </a:lnSpc>
              <a:spcAft>
                <a:spcPts val="800"/>
              </a:spcAft>
            </a:pPr>
            <a:endParaRPr lang="en-GB" sz="1600" dirty="0">
              <a:solidFill>
                <a:schemeClr val="tx1"/>
              </a:solidFill>
              <a:effectLst/>
              <a:latin typeface="Barlow"/>
              <a:ea typeface="Calibri" panose="020F0502020204030204" pitchFamily="34" charset="0"/>
              <a:cs typeface="Segoe UI" panose="020B0502040204020203" pitchFamily="34" charset="0"/>
            </a:endParaRPr>
          </a:p>
          <a:p>
            <a:pPr>
              <a:lnSpc>
                <a:spcPct val="107000"/>
              </a:lnSpc>
              <a:spcAft>
                <a:spcPts val="800"/>
              </a:spcAft>
            </a:pPr>
            <a:r>
              <a:rPr lang="en-GB" sz="1600" dirty="0">
                <a:solidFill>
                  <a:schemeClr val="tx1"/>
                </a:solidFill>
                <a:effectLst/>
                <a:latin typeface="Barlow"/>
                <a:ea typeface="Calibri" panose="020F0502020204030204" pitchFamily="34" charset="0"/>
                <a:cs typeface="Segoe UI" panose="020B0502040204020203" pitchFamily="34" charset="0"/>
              </a:rPr>
              <a:t>2 - Defined and solved two major problems :</a:t>
            </a:r>
          </a:p>
          <a:p>
            <a:pPr marL="285750" indent="-285750">
              <a:lnSpc>
                <a:spcPct val="107000"/>
              </a:lnSpc>
              <a:spcAft>
                <a:spcPts val="800"/>
              </a:spcAft>
              <a:buFont typeface="Arial" panose="020B0604020202020204" pitchFamily="34" charset="0"/>
              <a:buChar char="•"/>
            </a:pPr>
            <a:r>
              <a:rPr lang="en-GB" sz="1600" dirty="0">
                <a:solidFill>
                  <a:schemeClr val="tx1"/>
                </a:solidFill>
                <a:effectLst/>
                <a:latin typeface="Barlow"/>
                <a:ea typeface="Calibri" panose="020F0502020204030204" pitchFamily="34" charset="0"/>
                <a:cs typeface="Segoe UI" panose="020B0502040204020203" pitchFamily="34" charset="0"/>
              </a:rPr>
              <a:t>What behavioural changes are relevant and can be measured with technology?                                                       </a:t>
            </a:r>
            <a:r>
              <a:rPr lang="en-GB" sz="1600" dirty="0">
                <a:solidFill>
                  <a:schemeClr val="tx1"/>
                </a:solidFill>
                <a:effectLst/>
                <a:latin typeface="Barlow"/>
                <a:ea typeface="Calibri" panose="020F0502020204030204" pitchFamily="34" charset="0"/>
                <a:cs typeface="Segoe UI" panose="020B0502040204020203" pitchFamily="34" charset="0"/>
                <a:sym typeface="Wingdings" panose="05000000000000000000" pitchFamily="2" charset="2"/>
              </a:rPr>
              <a:t> </a:t>
            </a:r>
            <a:r>
              <a:rPr lang="en-GB" sz="1600" dirty="0">
                <a:solidFill>
                  <a:schemeClr val="tx1"/>
                </a:solidFill>
                <a:effectLst/>
                <a:latin typeface="Barlow"/>
                <a:ea typeface="Calibri" panose="020F0502020204030204" pitchFamily="34" charset="0"/>
                <a:cs typeface="Segoe UI" panose="020B0502040204020203" pitchFamily="34" charset="0"/>
              </a:rPr>
              <a:t>The pattern of behaviour of the daily use of electricity, gas and   water</a:t>
            </a:r>
          </a:p>
          <a:p>
            <a:pPr marL="285750" indent="-285750">
              <a:lnSpc>
                <a:spcPct val="107000"/>
              </a:lnSpc>
              <a:spcAft>
                <a:spcPts val="800"/>
              </a:spcAft>
              <a:buFont typeface="Arial" panose="020B0604020202020204" pitchFamily="34" charset="0"/>
              <a:buChar char="•"/>
            </a:pPr>
            <a:r>
              <a:rPr lang="en-GB" sz="1600" dirty="0">
                <a:solidFill>
                  <a:schemeClr val="tx1"/>
                </a:solidFill>
                <a:latin typeface="Barlow"/>
                <a:cs typeface="Segoe UI" panose="020B0502040204020203" pitchFamily="34" charset="0"/>
              </a:rPr>
              <a:t>It is very difficult to find healthy vital elderly that are willing to participate for many    years with issues such as motivation, privacy impact, data security and other issue    </a:t>
            </a:r>
            <a:r>
              <a:rPr lang="en-GB" sz="1600" dirty="0">
                <a:solidFill>
                  <a:schemeClr val="tx1"/>
                </a:solidFill>
                <a:latin typeface="Barlow"/>
                <a:ea typeface="Calibri" panose="020F0502020204030204" pitchFamily="34" charset="0"/>
                <a:cs typeface="Segoe UI" panose="020B0502040204020203" pitchFamily="34" charset="0"/>
                <a:sym typeface="Wingdings" panose="05000000000000000000" pitchFamily="2" charset="2"/>
              </a:rPr>
              <a:t> </a:t>
            </a:r>
            <a:r>
              <a:rPr lang="en-GB" sz="1600" dirty="0">
                <a:solidFill>
                  <a:schemeClr val="tx1"/>
                </a:solidFill>
                <a:effectLst/>
                <a:latin typeface="Barlow"/>
                <a:ea typeface="Calibri" panose="020F0502020204030204" pitchFamily="34" charset="0"/>
                <a:cs typeface="Segoe UI" panose="020B0502040204020203" pitchFamily="34" charset="0"/>
              </a:rPr>
              <a:t>The users of "Are you okay today"</a:t>
            </a:r>
          </a:p>
        </p:txBody>
      </p:sp>
      <p:pic>
        <p:nvPicPr>
          <p:cNvPr id="4" name="Picture 3">
            <a:extLst>
              <a:ext uri="{FF2B5EF4-FFF2-40B4-BE49-F238E27FC236}">
                <a16:creationId xmlns:a16="http://schemas.microsoft.com/office/drawing/2014/main" id="{AA784E90-524B-4BDC-AEC3-4190885C7843}"/>
              </a:ext>
            </a:extLst>
          </p:cNvPr>
          <p:cNvPicPr>
            <a:picLocks noChangeAspect="1"/>
          </p:cNvPicPr>
          <p:nvPr/>
        </p:nvPicPr>
        <p:blipFill>
          <a:blip r:embed="rId3"/>
          <a:stretch>
            <a:fillRect/>
          </a:stretch>
        </p:blipFill>
        <p:spPr>
          <a:xfrm>
            <a:off x="6098905" y="2180457"/>
            <a:ext cx="5922110" cy="3863038"/>
          </a:xfrm>
          <a:prstGeom prst="rect">
            <a:avLst/>
          </a:prstGeom>
        </p:spPr>
      </p:pic>
      <p:sp>
        <p:nvSpPr>
          <p:cNvPr id="19" name="Rectangle: Rounded Corners 18">
            <a:extLst>
              <a:ext uri="{FF2B5EF4-FFF2-40B4-BE49-F238E27FC236}">
                <a16:creationId xmlns:a16="http://schemas.microsoft.com/office/drawing/2014/main" id="{71E5D8FD-51D7-4CF8-AD2E-9F33A445BCBA}"/>
              </a:ext>
            </a:extLst>
          </p:cNvPr>
          <p:cNvSpPr/>
          <p:nvPr/>
        </p:nvSpPr>
        <p:spPr>
          <a:xfrm>
            <a:off x="78863"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err="1">
                <a:solidFill>
                  <a:schemeClr val="tx1"/>
                </a:solidFill>
                <a:ea typeface="+mj-ea"/>
                <a:cs typeface="+mj-cs"/>
              </a:rPr>
              <a:t>AugVirtz</a:t>
            </a: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20" name="Rectangle: Rounded Corners 19">
            <a:extLst>
              <a:ext uri="{FF2B5EF4-FFF2-40B4-BE49-F238E27FC236}">
                <a16:creationId xmlns:a16="http://schemas.microsoft.com/office/drawing/2014/main" id="{D35FC608-2114-4B06-A042-8BA7D147AEAA}"/>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48-83</a:t>
            </a:r>
          </a:p>
          <a:p>
            <a:pPr algn="ctr">
              <a:lnSpc>
                <a:spcPct val="90000"/>
              </a:lnSpc>
              <a:spcBef>
                <a:spcPct val="0"/>
              </a:spcBef>
            </a:pPr>
            <a:endParaRPr lang="en-GB" b="1" dirty="0">
              <a:solidFill>
                <a:schemeClr val="tx1"/>
              </a:solidFill>
              <a:ea typeface="+mj-ea"/>
              <a:cs typeface="+mj-cs"/>
            </a:endParaRPr>
          </a:p>
        </p:txBody>
      </p:sp>
      <p:sp>
        <p:nvSpPr>
          <p:cNvPr id="22" name="TextBox 21">
            <a:extLst>
              <a:ext uri="{FF2B5EF4-FFF2-40B4-BE49-F238E27FC236}">
                <a16:creationId xmlns:a16="http://schemas.microsoft.com/office/drawing/2014/main" id="{53322274-C242-48A1-B177-D0AB43D9458D}"/>
              </a:ext>
            </a:extLst>
          </p:cNvPr>
          <p:cNvSpPr txBox="1"/>
          <p:nvPr/>
        </p:nvSpPr>
        <p:spPr>
          <a:xfrm>
            <a:off x="9861396" y="246904"/>
            <a:ext cx="1639230" cy="369332"/>
          </a:xfrm>
          <a:prstGeom prst="rect">
            <a:avLst/>
          </a:prstGeom>
          <a:noFill/>
        </p:spPr>
        <p:txBody>
          <a:bodyPr wrap="square" rtlCol="0">
            <a:spAutoFit/>
          </a:bodyPr>
          <a:lstStyle/>
          <a:p>
            <a:pPr algn="ctr"/>
            <a:r>
              <a:rPr lang="en-US" b="1" dirty="0"/>
              <a:t>NETHERLANDS</a:t>
            </a:r>
            <a:endParaRPr lang="en-GB" b="1" dirty="0"/>
          </a:p>
        </p:txBody>
      </p:sp>
      <p:pic>
        <p:nvPicPr>
          <p:cNvPr id="2050" name="Picture 2" descr="KiipFlag Drapeau Hollandais Drapeau Néerlandais Dutch Flag Netherlands Flag,  avec œillets en Laiton, Couleurs Vives et résistantes à la décoloration, en  Toile et Double Couture, 90cm x 150cm: Amazon.fr: Jardin">
            <a:extLst>
              <a:ext uri="{FF2B5EF4-FFF2-40B4-BE49-F238E27FC236}">
                <a16:creationId xmlns:a16="http://schemas.microsoft.com/office/drawing/2014/main" id="{038A1382-527C-4562-8FDA-F678A4611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6992" y="258226"/>
            <a:ext cx="597931"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048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36442"/>
            <a:ext cx="11500626" cy="603568"/>
          </a:xfrm>
          <a:solidFill>
            <a:schemeClr val="bg1"/>
          </a:solidFill>
        </p:spPr>
        <p:txBody>
          <a:bodyPr vert="horz" lIns="91440" tIns="45720" rIns="91440" bIns="45720" rtlCol="0" anchor="ctr">
            <a:noAutofit/>
          </a:bodyPr>
          <a:lstStyle/>
          <a:p>
            <a:r>
              <a:rPr lang="en-US" sz="3000" b="1" dirty="0">
                <a:latin typeface="+mn-lt"/>
              </a:rPr>
              <a:t>Project : </a:t>
            </a:r>
            <a:r>
              <a:rPr lang="en-GB" sz="3000" b="1" dirty="0">
                <a:latin typeface="+mn-lt"/>
              </a:rPr>
              <a:t>Kin-Keepers.com, </a:t>
            </a:r>
            <a:r>
              <a:rPr lang="en-GB" sz="2500" b="1" dirty="0">
                <a:latin typeface="+mn-lt"/>
              </a:rPr>
              <a:t>A voice translator for Alzheimer's sufferers </a:t>
            </a: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3" y="136442"/>
            <a:ext cx="460919" cy="60356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4</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60482"/>
            <a:ext cx="5436467" cy="603568"/>
          </a:xfrm>
          <a:prstGeom prst="round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GB" b="1" dirty="0">
                <a:solidFill>
                  <a:schemeClr val="tx1"/>
                </a:solidFill>
                <a:ea typeface="+mj-ea"/>
                <a:cs typeface="+mj-cs"/>
              </a:rPr>
              <a:t>Alzheimer’s Disease and Cognitive Decline</a:t>
            </a: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5" name="Rectangle 14">
            <a:extLst>
              <a:ext uri="{FF2B5EF4-FFF2-40B4-BE49-F238E27FC236}">
                <a16:creationId xmlns:a16="http://schemas.microsoft.com/office/drawing/2014/main" id="{145900C5-9F64-4D7E-AAD0-BFC631F54674}"/>
              </a:ext>
            </a:extLst>
          </p:cNvPr>
          <p:cNvSpPr/>
          <p:nvPr/>
        </p:nvSpPr>
        <p:spPr>
          <a:xfrm>
            <a:off x="78863" y="1733944"/>
            <a:ext cx="5467816" cy="5001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GB" sz="1600" b="1" dirty="0">
                <a:solidFill>
                  <a:schemeClr val="tx1"/>
                </a:solidFill>
                <a:cs typeface="Segoe UI" panose="020B0502040204020203" pitchFamily="34" charset="0"/>
              </a:rPr>
              <a:t>A Smart Parrot </a:t>
            </a:r>
            <a:r>
              <a:rPr lang="en-GB" sz="1600" dirty="0">
                <a:solidFill>
                  <a:schemeClr val="tx1"/>
                </a:solidFill>
                <a:cs typeface="Segoe UI" panose="020B0502040204020203" pitchFamily="34" charset="0"/>
              </a:rPr>
              <a:t>that listens and speaks to the elder, bringing feedback and certainty. The Smart Parrot not only aids the senior but becomes the eyes and ears for the family. Kin-Keepers’ proprietary technology offers reliable feedback for the 50 million suffering from dementia around the world; improving their lives and helping those affected live more harmoniously with families and carers</a:t>
            </a:r>
          </a:p>
        </p:txBody>
      </p:sp>
      <p:sp>
        <p:nvSpPr>
          <p:cNvPr id="19" name="Rectangle: Rounded Corners 18">
            <a:extLst>
              <a:ext uri="{FF2B5EF4-FFF2-40B4-BE49-F238E27FC236}">
                <a16:creationId xmlns:a16="http://schemas.microsoft.com/office/drawing/2014/main" id="{71E5D8FD-51D7-4CF8-AD2E-9F33A445BCBA}"/>
              </a:ext>
            </a:extLst>
          </p:cNvPr>
          <p:cNvSpPr/>
          <p:nvPr/>
        </p:nvSpPr>
        <p:spPr>
          <a:xfrm>
            <a:off x="78863"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Kin-Keepers.com</a:t>
            </a:r>
          </a:p>
          <a:p>
            <a:pPr algn="ctr">
              <a:lnSpc>
                <a:spcPct val="90000"/>
              </a:lnSpc>
              <a:spcBef>
                <a:spcPct val="0"/>
              </a:spcBef>
            </a:pPr>
            <a:endParaRPr lang="en-GB" b="1" dirty="0">
              <a:solidFill>
                <a:schemeClr val="tx1"/>
              </a:solidFill>
              <a:ea typeface="+mj-ea"/>
              <a:cs typeface="+mj-cs"/>
            </a:endParaRPr>
          </a:p>
        </p:txBody>
      </p:sp>
      <p:sp>
        <p:nvSpPr>
          <p:cNvPr id="20" name="Rectangle: Rounded Corners 19">
            <a:extLst>
              <a:ext uri="{FF2B5EF4-FFF2-40B4-BE49-F238E27FC236}">
                <a16:creationId xmlns:a16="http://schemas.microsoft.com/office/drawing/2014/main" id="{D35FC608-2114-4B06-A042-8BA7D147AEAA}"/>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30-68</a:t>
            </a:r>
          </a:p>
          <a:p>
            <a:pPr algn="ctr">
              <a:lnSpc>
                <a:spcPct val="90000"/>
              </a:lnSpc>
              <a:spcBef>
                <a:spcPct val="0"/>
              </a:spcBef>
            </a:pPr>
            <a:endParaRPr lang="en-GB" b="1" dirty="0">
              <a:solidFill>
                <a:schemeClr val="tx1"/>
              </a:solidFill>
              <a:ea typeface="+mj-ea"/>
              <a:cs typeface="+mj-cs"/>
            </a:endParaRPr>
          </a:p>
        </p:txBody>
      </p:sp>
      <p:pic>
        <p:nvPicPr>
          <p:cNvPr id="7" name="Picture 6">
            <a:extLst>
              <a:ext uri="{FF2B5EF4-FFF2-40B4-BE49-F238E27FC236}">
                <a16:creationId xmlns:a16="http://schemas.microsoft.com/office/drawing/2014/main" id="{177F86AB-069C-4C88-866A-BD2FCDE95448}"/>
              </a:ext>
            </a:extLst>
          </p:cNvPr>
          <p:cNvPicPr>
            <a:picLocks noChangeAspect="1"/>
          </p:cNvPicPr>
          <p:nvPr/>
        </p:nvPicPr>
        <p:blipFill>
          <a:blip r:embed="rId3"/>
          <a:stretch>
            <a:fillRect/>
          </a:stretch>
        </p:blipFill>
        <p:spPr>
          <a:xfrm>
            <a:off x="5614267" y="2343868"/>
            <a:ext cx="6577733" cy="3681012"/>
          </a:xfrm>
          <a:prstGeom prst="rect">
            <a:avLst/>
          </a:prstGeom>
        </p:spPr>
      </p:pic>
      <p:sp>
        <p:nvSpPr>
          <p:cNvPr id="17" name="TextBox 16">
            <a:extLst>
              <a:ext uri="{FF2B5EF4-FFF2-40B4-BE49-F238E27FC236}">
                <a16:creationId xmlns:a16="http://schemas.microsoft.com/office/drawing/2014/main" id="{E400FBC4-8EB4-407D-9F6C-DA35644EE245}"/>
              </a:ext>
            </a:extLst>
          </p:cNvPr>
          <p:cNvSpPr txBox="1"/>
          <p:nvPr/>
        </p:nvSpPr>
        <p:spPr>
          <a:xfrm>
            <a:off x="10617696" y="234485"/>
            <a:ext cx="1182029" cy="369332"/>
          </a:xfrm>
          <a:prstGeom prst="rect">
            <a:avLst/>
          </a:prstGeom>
          <a:noFill/>
        </p:spPr>
        <p:txBody>
          <a:bodyPr wrap="square" rtlCol="0">
            <a:spAutoFit/>
          </a:bodyPr>
          <a:lstStyle/>
          <a:p>
            <a:pPr algn="ctr"/>
            <a:r>
              <a:rPr lang="en-US" b="1" dirty="0"/>
              <a:t>USA</a:t>
            </a:r>
            <a:endParaRPr lang="en-GB" b="1" dirty="0"/>
          </a:p>
        </p:txBody>
      </p:sp>
      <p:pic>
        <p:nvPicPr>
          <p:cNvPr id="4098" name="Picture 2" descr="USA 48 STAR FLAG 5' x 3' 1912-59 US American Stars and Stripes | eBay">
            <a:extLst>
              <a:ext uri="{FF2B5EF4-FFF2-40B4-BE49-F238E27FC236}">
                <a16:creationId xmlns:a16="http://schemas.microsoft.com/office/drawing/2014/main" id="{B204FDC4-7FD5-4D08-85E2-C121DF685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6313" y="244572"/>
            <a:ext cx="62682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371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36442"/>
            <a:ext cx="11500626" cy="603568"/>
          </a:xfrm>
          <a:solidFill>
            <a:schemeClr val="bg1"/>
          </a:solidFill>
        </p:spPr>
        <p:txBody>
          <a:bodyPr vert="horz" lIns="91440" tIns="45720" rIns="91440" bIns="45720" rtlCol="0" anchor="ctr">
            <a:noAutofit/>
          </a:bodyPr>
          <a:lstStyle/>
          <a:p>
            <a:r>
              <a:rPr lang="en-US" sz="3000" b="1" dirty="0">
                <a:latin typeface="+mn-lt"/>
              </a:rPr>
              <a:t>Project : </a:t>
            </a:r>
            <a:r>
              <a:rPr lang="en-GB" sz="3000" b="1" dirty="0">
                <a:latin typeface="+mn-lt"/>
              </a:rPr>
              <a:t>HACK FOR CUT - FARI</a:t>
            </a: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3" y="136442"/>
            <a:ext cx="460919" cy="60356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5</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GB" b="1" dirty="0">
                <a:solidFill>
                  <a:schemeClr val="tx1"/>
                </a:solidFill>
                <a:ea typeface="+mj-ea"/>
                <a:cs typeface="+mj-cs"/>
              </a:rPr>
              <a:t>Alzheimer’s Disease and Cognitive Decline</a:t>
            </a: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5" name="Rectangle 14">
            <a:extLst>
              <a:ext uri="{FF2B5EF4-FFF2-40B4-BE49-F238E27FC236}">
                <a16:creationId xmlns:a16="http://schemas.microsoft.com/office/drawing/2014/main" id="{145900C5-9F64-4D7E-AAD0-BFC631F54674}"/>
              </a:ext>
            </a:extLst>
          </p:cNvPr>
          <p:cNvSpPr/>
          <p:nvPr/>
        </p:nvSpPr>
        <p:spPr>
          <a:xfrm>
            <a:off x="78862" y="1683144"/>
            <a:ext cx="6370319" cy="5296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just">
              <a:buNone/>
            </a:pPr>
            <a:r>
              <a:rPr lang="en-ZW" sz="1600" b="1" dirty="0">
                <a:solidFill>
                  <a:schemeClr val="tx1"/>
                </a:solidFill>
              </a:rPr>
              <a:t>FARI is a four way artificial intelligent voice system</a:t>
            </a:r>
            <a:r>
              <a:rPr lang="en-ZW" sz="1600" dirty="0">
                <a:solidFill>
                  <a:schemeClr val="tx1"/>
                </a:solidFill>
              </a:rPr>
              <a:t> applied to users  with or without Alzheimer’s disease. The system can be used by individuals from the age of 30 years old to enable early detection, those with the disease to manage its progression. </a:t>
            </a:r>
          </a:p>
          <a:p>
            <a:pPr marL="0" indent="0" algn="just">
              <a:buNone/>
            </a:pPr>
            <a:r>
              <a:rPr lang="en-ZW" sz="1600" b="1" dirty="0">
                <a:solidFill>
                  <a:schemeClr val="tx1"/>
                </a:solidFill>
              </a:rPr>
              <a:t>1-</a:t>
            </a:r>
            <a:r>
              <a:rPr lang="en-ZW" sz="1600" dirty="0">
                <a:solidFill>
                  <a:schemeClr val="tx1"/>
                </a:solidFill>
              </a:rPr>
              <a:t> </a:t>
            </a:r>
            <a:r>
              <a:rPr lang="en-ZW" sz="1600" b="1" dirty="0">
                <a:solidFill>
                  <a:schemeClr val="tx1"/>
                </a:solidFill>
              </a:rPr>
              <a:t>Smart wrist watch</a:t>
            </a:r>
            <a:r>
              <a:rPr lang="en-ZW" sz="1600" dirty="0">
                <a:solidFill>
                  <a:schemeClr val="tx1"/>
                </a:solidFill>
              </a:rPr>
              <a:t>. Monitors the patient’s temperature, pulse rate, track patient’s location including calendar synchronisation which is a timer reminder received as alerts. The best part of the smart watch is its recording of blood pressure levels by measuring systolic and diastolic pressure. Tracking of fitness statistics are recorded. All that is recorded by the smart watch is send over to the care giver’s smart phone. The doctor’s smart phone receives the information which he/she requires from patient. </a:t>
            </a:r>
          </a:p>
          <a:p>
            <a:pPr marL="0" indent="0" algn="just">
              <a:buNone/>
            </a:pPr>
            <a:r>
              <a:rPr lang="en-ZW" sz="1600" b="1" dirty="0">
                <a:solidFill>
                  <a:schemeClr val="tx1"/>
                </a:solidFill>
              </a:rPr>
              <a:t>2-</a:t>
            </a:r>
            <a:r>
              <a:rPr lang="en-ZW" sz="1600" dirty="0">
                <a:solidFill>
                  <a:schemeClr val="tx1"/>
                </a:solidFill>
              </a:rPr>
              <a:t> </a:t>
            </a:r>
            <a:r>
              <a:rPr lang="en-ZW" sz="1600" b="1" dirty="0">
                <a:solidFill>
                  <a:schemeClr val="tx1"/>
                </a:solidFill>
              </a:rPr>
              <a:t>Patients or applicant system </a:t>
            </a:r>
            <a:r>
              <a:rPr lang="en-ZW" sz="1600" dirty="0">
                <a:solidFill>
                  <a:schemeClr val="tx1"/>
                </a:solidFill>
              </a:rPr>
              <a:t>on smart phone : provides a registration platform, numerous games, music, virtual shopping, Q and A segment on a </a:t>
            </a:r>
            <a:r>
              <a:rPr lang="en-ZW" sz="1600" b="1" dirty="0">
                <a:solidFill>
                  <a:schemeClr val="tx1"/>
                </a:solidFill>
              </a:rPr>
              <a:t>chat bot </a:t>
            </a:r>
            <a:r>
              <a:rPr lang="en-ZW" sz="1600" dirty="0">
                <a:solidFill>
                  <a:schemeClr val="tx1"/>
                </a:solidFill>
              </a:rPr>
              <a:t>and images which include family member’s images. </a:t>
            </a:r>
          </a:p>
          <a:p>
            <a:pPr marL="0" indent="0" algn="just">
              <a:buNone/>
            </a:pPr>
            <a:r>
              <a:rPr lang="en-ZW" sz="1600" b="1" dirty="0">
                <a:solidFill>
                  <a:schemeClr val="tx1"/>
                </a:solidFill>
              </a:rPr>
              <a:t>3-</a:t>
            </a:r>
            <a:r>
              <a:rPr lang="en-ZW" sz="1600" dirty="0">
                <a:solidFill>
                  <a:schemeClr val="tx1"/>
                </a:solidFill>
              </a:rPr>
              <a:t> </a:t>
            </a:r>
            <a:r>
              <a:rPr lang="en-ZW" sz="1600" b="1" dirty="0">
                <a:solidFill>
                  <a:schemeClr val="tx1"/>
                </a:solidFill>
              </a:rPr>
              <a:t>Care giver’s system : </a:t>
            </a:r>
            <a:r>
              <a:rPr lang="en-ZW" sz="1600" dirty="0">
                <a:solidFill>
                  <a:schemeClr val="tx1"/>
                </a:solidFill>
              </a:rPr>
              <a:t>contains doctor’s contacts, patients records which receives all the notifications from the smart watch, Q and A segment chat bot, care giver’s schedule, patience handler (eating, sleeping, behaviour (moody, talkative, absent minded, outbursts)) and a list of lipoproteins food. </a:t>
            </a:r>
          </a:p>
          <a:p>
            <a:pPr marL="0" indent="0" algn="just">
              <a:buNone/>
            </a:pPr>
            <a:r>
              <a:rPr lang="en-ZW" sz="1600" b="1" dirty="0">
                <a:solidFill>
                  <a:schemeClr val="tx1"/>
                </a:solidFill>
              </a:rPr>
              <a:t>4-</a:t>
            </a:r>
            <a:r>
              <a:rPr lang="en-ZW" sz="1600" dirty="0">
                <a:solidFill>
                  <a:schemeClr val="tx1"/>
                </a:solidFill>
              </a:rPr>
              <a:t> </a:t>
            </a:r>
            <a:r>
              <a:rPr lang="en-ZW" sz="1600" b="1" dirty="0">
                <a:solidFill>
                  <a:schemeClr val="tx1"/>
                </a:solidFill>
              </a:rPr>
              <a:t>Doctor’s system </a:t>
            </a:r>
            <a:r>
              <a:rPr lang="en-ZW" sz="1600" dirty="0">
                <a:solidFill>
                  <a:schemeClr val="tx1"/>
                </a:solidFill>
              </a:rPr>
              <a:t>contain the care givers contacts, the patient’s records, appointments and head scans imaging reports.</a:t>
            </a:r>
          </a:p>
        </p:txBody>
      </p:sp>
      <p:sp>
        <p:nvSpPr>
          <p:cNvPr id="19" name="Rectangle: Rounded Corners 18">
            <a:extLst>
              <a:ext uri="{FF2B5EF4-FFF2-40B4-BE49-F238E27FC236}">
                <a16:creationId xmlns:a16="http://schemas.microsoft.com/office/drawing/2014/main" id="{71E5D8FD-51D7-4CF8-AD2E-9F33A445BCBA}"/>
              </a:ext>
            </a:extLst>
          </p:cNvPr>
          <p:cNvSpPr/>
          <p:nvPr/>
        </p:nvSpPr>
        <p:spPr>
          <a:xfrm>
            <a:off x="78863"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Hack for CUT</a:t>
            </a:r>
          </a:p>
          <a:p>
            <a:pPr algn="ctr">
              <a:lnSpc>
                <a:spcPct val="90000"/>
              </a:lnSpc>
              <a:spcBef>
                <a:spcPct val="0"/>
              </a:spcBef>
            </a:pPr>
            <a:endParaRPr lang="en-GB" b="1" dirty="0">
              <a:solidFill>
                <a:schemeClr val="tx1"/>
              </a:solidFill>
              <a:ea typeface="+mj-ea"/>
              <a:cs typeface="+mj-cs"/>
            </a:endParaRPr>
          </a:p>
        </p:txBody>
      </p:sp>
      <p:sp>
        <p:nvSpPr>
          <p:cNvPr id="20" name="Rectangle: Rounded Corners 19">
            <a:extLst>
              <a:ext uri="{FF2B5EF4-FFF2-40B4-BE49-F238E27FC236}">
                <a16:creationId xmlns:a16="http://schemas.microsoft.com/office/drawing/2014/main" id="{D35FC608-2114-4B06-A042-8BA7D147AEAA}"/>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N.A.</a:t>
            </a:r>
          </a:p>
          <a:p>
            <a:pPr algn="ctr">
              <a:lnSpc>
                <a:spcPct val="90000"/>
              </a:lnSpc>
              <a:spcBef>
                <a:spcPct val="0"/>
              </a:spcBef>
            </a:pPr>
            <a:endParaRPr lang="en-GB" b="1" dirty="0">
              <a:solidFill>
                <a:schemeClr val="tx1"/>
              </a:solidFill>
              <a:ea typeface="+mj-ea"/>
              <a:cs typeface="+mj-cs"/>
            </a:endParaRPr>
          </a:p>
        </p:txBody>
      </p:sp>
      <p:pic>
        <p:nvPicPr>
          <p:cNvPr id="4" name="Picture 3">
            <a:extLst>
              <a:ext uri="{FF2B5EF4-FFF2-40B4-BE49-F238E27FC236}">
                <a16:creationId xmlns:a16="http://schemas.microsoft.com/office/drawing/2014/main" id="{3D7D2377-1A3F-473C-BEC7-BF40962E6A8D}"/>
              </a:ext>
            </a:extLst>
          </p:cNvPr>
          <p:cNvPicPr>
            <a:picLocks noChangeAspect="1"/>
          </p:cNvPicPr>
          <p:nvPr/>
        </p:nvPicPr>
        <p:blipFill>
          <a:blip r:embed="rId3"/>
          <a:stretch>
            <a:fillRect/>
          </a:stretch>
        </p:blipFill>
        <p:spPr>
          <a:xfrm>
            <a:off x="8117840" y="1733944"/>
            <a:ext cx="2369014" cy="1612098"/>
          </a:xfrm>
          <a:prstGeom prst="rect">
            <a:avLst/>
          </a:prstGeom>
        </p:spPr>
      </p:pic>
      <p:pic>
        <p:nvPicPr>
          <p:cNvPr id="9" name="Picture 8">
            <a:extLst>
              <a:ext uri="{FF2B5EF4-FFF2-40B4-BE49-F238E27FC236}">
                <a16:creationId xmlns:a16="http://schemas.microsoft.com/office/drawing/2014/main" id="{2D965709-D611-4264-B40C-A9CAA6384DBB}"/>
              </a:ext>
            </a:extLst>
          </p:cNvPr>
          <p:cNvPicPr>
            <a:picLocks noChangeAspect="1"/>
          </p:cNvPicPr>
          <p:nvPr/>
        </p:nvPicPr>
        <p:blipFill>
          <a:blip r:embed="rId4"/>
          <a:stretch>
            <a:fillRect/>
          </a:stretch>
        </p:blipFill>
        <p:spPr>
          <a:xfrm>
            <a:off x="6449181" y="3526096"/>
            <a:ext cx="5742819" cy="2911614"/>
          </a:xfrm>
          <a:prstGeom prst="rect">
            <a:avLst/>
          </a:prstGeom>
        </p:spPr>
      </p:pic>
      <p:pic>
        <p:nvPicPr>
          <p:cNvPr id="16" name="Picture 2" descr="Set complet drapeau Zimbabwe - Country flags">
            <a:extLst>
              <a:ext uri="{FF2B5EF4-FFF2-40B4-BE49-F238E27FC236}">
                <a16:creationId xmlns:a16="http://schemas.microsoft.com/office/drawing/2014/main" id="{06B60C9C-4EBA-4409-B717-31A13F9D2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93137" y="240290"/>
            <a:ext cx="72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A1718F9-E4EE-4B88-A68F-3F37FD8443C4}"/>
              </a:ext>
            </a:extLst>
          </p:cNvPr>
          <p:cNvSpPr txBox="1"/>
          <p:nvPr/>
        </p:nvSpPr>
        <p:spPr>
          <a:xfrm>
            <a:off x="9916160" y="227408"/>
            <a:ext cx="1700685" cy="369332"/>
          </a:xfrm>
          <a:prstGeom prst="rect">
            <a:avLst/>
          </a:prstGeom>
          <a:noFill/>
        </p:spPr>
        <p:txBody>
          <a:bodyPr wrap="square" rtlCol="0">
            <a:spAutoFit/>
          </a:bodyPr>
          <a:lstStyle/>
          <a:p>
            <a:pPr algn="ctr"/>
            <a:r>
              <a:rPr lang="en-US" b="1" dirty="0"/>
              <a:t>ZIMBABWE</a:t>
            </a:r>
            <a:endParaRPr lang="en-GB" b="1" dirty="0"/>
          </a:p>
        </p:txBody>
      </p:sp>
    </p:spTree>
    <p:extLst>
      <p:ext uri="{BB962C8B-B14F-4D97-AF65-F5344CB8AC3E}">
        <p14:creationId xmlns:p14="http://schemas.microsoft.com/office/powerpoint/2010/main" val="2013507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1F06-4868-4596-932A-4C8F808DCDFB}"/>
              </a:ext>
            </a:extLst>
          </p:cNvPr>
          <p:cNvSpPr>
            <a:spLocks noGrp="1"/>
          </p:cNvSpPr>
          <p:nvPr>
            <p:ph type="title"/>
          </p:nvPr>
        </p:nvSpPr>
        <p:spPr>
          <a:xfrm>
            <a:off x="691374" y="136442"/>
            <a:ext cx="11500626" cy="603568"/>
          </a:xfrm>
          <a:solidFill>
            <a:schemeClr val="bg1"/>
          </a:solidFill>
        </p:spPr>
        <p:txBody>
          <a:bodyPr vert="horz" lIns="91440" tIns="45720" rIns="91440" bIns="45720" rtlCol="0" anchor="ctr">
            <a:noAutofit/>
          </a:bodyPr>
          <a:lstStyle/>
          <a:p>
            <a:r>
              <a:rPr lang="en-US" sz="3000" b="1" dirty="0">
                <a:latin typeface="+mn-lt"/>
              </a:rPr>
              <a:t>Project : </a:t>
            </a:r>
            <a:r>
              <a:rPr lang="en-GB" sz="3000" b="1" dirty="0">
                <a:latin typeface="+mn-lt"/>
              </a:rPr>
              <a:t>INVESTOPIA</a:t>
            </a:r>
          </a:p>
        </p:txBody>
      </p:sp>
      <p:sp>
        <p:nvSpPr>
          <p:cNvPr id="11" name="Title 1">
            <a:extLst>
              <a:ext uri="{FF2B5EF4-FFF2-40B4-BE49-F238E27FC236}">
                <a16:creationId xmlns:a16="http://schemas.microsoft.com/office/drawing/2014/main" id="{CA8909F7-919E-4789-B3E8-7FF444A6ECA7}"/>
              </a:ext>
            </a:extLst>
          </p:cNvPr>
          <p:cNvSpPr txBox="1">
            <a:spLocks/>
          </p:cNvSpPr>
          <p:nvPr/>
        </p:nvSpPr>
        <p:spPr>
          <a:xfrm>
            <a:off x="78863" y="136442"/>
            <a:ext cx="460919" cy="60356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rPr>
              <a:t>6</a:t>
            </a:r>
            <a:endParaRPr lang="en-GB" sz="3600" b="1" dirty="0">
              <a:latin typeface="+mn-lt"/>
            </a:endParaRPr>
          </a:p>
        </p:txBody>
      </p:sp>
      <p:sp>
        <p:nvSpPr>
          <p:cNvPr id="13" name="Rectangle: Rounded Corners 12">
            <a:extLst>
              <a:ext uri="{FF2B5EF4-FFF2-40B4-BE49-F238E27FC236}">
                <a16:creationId xmlns:a16="http://schemas.microsoft.com/office/drawing/2014/main" id="{54F15E34-33CA-4BBE-955D-4C5CB60C36F6}"/>
              </a:ext>
            </a:extLst>
          </p:cNvPr>
          <p:cNvSpPr/>
          <p:nvPr/>
        </p:nvSpPr>
        <p:spPr>
          <a:xfrm>
            <a:off x="6584548" y="950322"/>
            <a:ext cx="5436467" cy="603568"/>
          </a:xfrm>
          <a:prstGeom prst="round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CHALLENGE AREA</a:t>
            </a:r>
          </a:p>
          <a:p>
            <a:pPr algn="ctr">
              <a:lnSpc>
                <a:spcPct val="90000"/>
              </a:lnSpc>
              <a:spcBef>
                <a:spcPct val="0"/>
              </a:spcBef>
            </a:pPr>
            <a:r>
              <a:rPr lang="en-US" b="1" dirty="0">
                <a:solidFill>
                  <a:schemeClr val="tx1"/>
                </a:solidFill>
                <a:ea typeface="+mj-ea"/>
                <a:cs typeface="+mj-cs"/>
              </a:rPr>
              <a:t>Financial Tools for Longevity</a:t>
            </a: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US" b="1" dirty="0">
              <a:solidFill>
                <a:schemeClr val="tx1"/>
              </a:solidFill>
              <a:ea typeface="+mj-ea"/>
              <a:cs typeface="+mj-cs"/>
            </a:endParaRPr>
          </a:p>
          <a:p>
            <a:pPr algn="ctr">
              <a:lnSpc>
                <a:spcPct val="90000"/>
              </a:lnSpc>
              <a:spcBef>
                <a:spcPct val="0"/>
              </a:spcBef>
            </a:pPr>
            <a:endParaRPr lang="en-GB" b="1" dirty="0">
              <a:solidFill>
                <a:schemeClr val="tx1"/>
              </a:solidFill>
              <a:ea typeface="+mj-ea"/>
              <a:cs typeface="+mj-cs"/>
            </a:endParaRPr>
          </a:p>
        </p:txBody>
      </p:sp>
      <p:sp>
        <p:nvSpPr>
          <p:cNvPr id="15" name="Rectangle 14">
            <a:extLst>
              <a:ext uri="{FF2B5EF4-FFF2-40B4-BE49-F238E27FC236}">
                <a16:creationId xmlns:a16="http://schemas.microsoft.com/office/drawing/2014/main" id="{145900C5-9F64-4D7E-AAD0-BFC631F54674}"/>
              </a:ext>
            </a:extLst>
          </p:cNvPr>
          <p:cNvSpPr/>
          <p:nvPr/>
        </p:nvSpPr>
        <p:spPr>
          <a:xfrm>
            <a:off x="78862" y="1733944"/>
            <a:ext cx="5528591" cy="4987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GB" sz="1600" dirty="0">
                <a:solidFill>
                  <a:schemeClr val="tx1"/>
                </a:solidFill>
              </a:rPr>
              <a:t>The team developed an Angular Web application that helps you to make better investment decisions based on your Data using Machine Learning, to divide your investment, and suggest you invest in various portfolios like Gold, Mutual funds, etc. to minimize loss and maximize profits. The goal is to make financial management easy from one place. </a:t>
            </a:r>
          </a:p>
        </p:txBody>
      </p:sp>
      <p:sp>
        <p:nvSpPr>
          <p:cNvPr id="19" name="Rectangle: Rounded Corners 18">
            <a:extLst>
              <a:ext uri="{FF2B5EF4-FFF2-40B4-BE49-F238E27FC236}">
                <a16:creationId xmlns:a16="http://schemas.microsoft.com/office/drawing/2014/main" id="{71E5D8FD-51D7-4CF8-AD2E-9F33A445BCBA}"/>
              </a:ext>
            </a:extLst>
          </p:cNvPr>
          <p:cNvSpPr/>
          <p:nvPr/>
        </p:nvSpPr>
        <p:spPr>
          <a:xfrm>
            <a:off x="78863" y="986499"/>
            <a:ext cx="2530522" cy="567391"/>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Name</a:t>
            </a:r>
          </a:p>
          <a:p>
            <a:pPr algn="ctr">
              <a:lnSpc>
                <a:spcPct val="90000"/>
              </a:lnSpc>
              <a:spcBef>
                <a:spcPct val="0"/>
              </a:spcBef>
            </a:pPr>
            <a:r>
              <a:rPr lang="en-US" b="1" dirty="0">
                <a:solidFill>
                  <a:schemeClr val="tx1"/>
                </a:solidFill>
                <a:ea typeface="+mj-ea"/>
                <a:cs typeface="+mj-cs"/>
              </a:rPr>
              <a:t>BASE 234</a:t>
            </a:r>
          </a:p>
          <a:p>
            <a:pPr algn="ctr">
              <a:lnSpc>
                <a:spcPct val="90000"/>
              </a:lnSpc>
              <a:spcBef>
                <a:spcPct val="0"/>
              </a:spcBef>
            </a:pPr>
            <a:endParaRPr lang="en-GB" b="1" dirty="0">
              <a:solidFill>
                <a:schemeClr val="tx1"/>
              </a:solidFill>
              <a:ea typeface="+mj-ea"/>
              <a:cs typeface="+mj-cs"/>
            </a:endParaRPr>
          </a:p>
        </p:txBody>
      </p:sp>
      <p:sp>
        <p:nvSpPr>
          <p:cNvPr id="20" name="Rectangle: Rounded Corners 19">
            <a:extLst>
              <a:ext uri="{FF2B5EF4-FFF2-40B4-BE49-F238E27FC236}">
                <a16:creationId xmlns:a16="http://schemas.microsoft.com/office/drawing/2014/main" id="{D35FC608-2114-4B06-A042-8BA7D147AEAA}"/>
              </a:ext>
            </a:extLst>
          </p:cNvPr>
          <p:cNvSpPr/>
          <p:nvPr/>
        </p:nvSpPr>
        <p:spPr>
          <a:xfrm>
            <a:off x="3016157" y="986499"/>
            <a:ext cx="2530522" cy="567391"/>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Autofit/>
          </a:bodyPr>
          <a:lstStyle/>
          <a:p>
            <a:pPr algn="ctr">
              <a:lnSpc>
                <a:spcPct val="90000"/>
              </a:lnSpc>
              <a:spcBef>
                <a:spcPct val="0"/>
              </a:spcBef>
            </a:pPr>
            <a:r>
              <a:rPr lang="en-US" b="1" u="sng" dirty="0">
                <a:solidFill>
                  <a:schemeClr val="tx1"/>
                </a:solidFill>
                <a:ea typeface="+mj-ea"/>
                <a:cs typeface="+mj-cs"/>
              </a:rPr>
              <a:t>Team Age Group</a:t>
            </a:r>
          </a:p>
          <a:p>
            <a:pPr algn="ctr">
              <a:lnSpc>
                <a:spcPct val="90000"/>
              </a:lnSpc>
              <a:spcBef>
                <a:spcPct val="0"/>
              </a:spcBef>
            </a:pPr>
            <a:r>
              <a:rPr lang="en-US" b="1" dirty="0">
                <a:solidFill>
                  <a:schemeClr val="tx1"/>
                </a:solidFill>
                <a:ea typeface="+mj-ea"/>
                <a:cs typeface="+mj-cs"/>
              </a:rPr>
              <a:t>24</a:t>
            </a:r>
          </a:p>
          <a:p>
            <a:pPr algn="ctr">
              <a:lnSpc>
                <a:spcPct val="90000"/>
              </a:lnSpc>
              <a:spcBef>
                <a:spcPct val="0"/>
              </a:spcBef>
            </a:pPr>
            <a:endParaRPr lang="en-GB" b="1" dirty="0">
              <a:solidFill>
                <a:schemeClr val="tx1"/>
              </a:solidFill>
              <a:ea typeface="+mj-ea"/>
              <a:cs typeface="+mj-cs"/>
            </a:endParaRPr>
          </a:p>
        </p:txBody>
      </p:sp>
      <p:pic>
        <p:nvPicPr>
          <p:cNvPr id="7" name="Picture 6">
            <a:extLst>
              <a:ext uri="{FF2B5EF4-FFF2-40B4-BE49-F238E27FC236}">
                <a16:creationId xmlns:a16="http://schemas.microsoft.com/office/drawing/2014/main" id="{73F666D2-1414-4071-9166-1E696426B3C3}"/>
              </a:ext>
            </a:extLst>
          </p:cNvPr>
          <p:cNvPicPr>
            <a:picLocks noChangeAspect="1"/>
          </p:cNvPicPr>
          <p:nvPr/>
        </p:nvPicPr>
        <p:blipFill>
          <a:blip r:embed="rId3"/>
          <a:stretch>
            <a:fillRect/>
          </a:stretch>
        </p:blipFill>
        <p:spPr>
          <a:xfrm>
            <a:off x="6161821" y="2359602"/>
            <a:ext cx="5859194" cy="3736297"/>
          </a:xfrm>
          <a:prstGeom prst="rect">
            <a:avLst/>
          </a:prstGeom>
        </p:spPr>
      </p:pic>
      <p:pic>
        <p:nvPicPr>
          <p:cNvPr id="10" name="Picture 9">
            <a:extLst>
              <a:ext uri="{FF2B5EF4-FFF2-40B4-BE49-F238E27FC236}">
                <a16:creationId xmlns:a16="http://schemas.microsoft.com/office/drawing/2014/main" id="{C6602008-9C28-4EFF-8FE4-3315F6BAA797}"/>
              </a:ext>
            </a:extLst>
          </p:cNvPr>
          <p:cNvPicPr>
            <a:picLocks noChangeAspect="1"/>
          </p:cNvPicPr>
          <p:nvPr/>
        </p:nvPicPr>
        <p:blipFill>
          <a:blip r:embed="rId4"/>
          <a:stretch>
            <a:fillRect/>
          </a:stretch>
        </p:blipFill>
        <p:spPr>
          <a:xfrm>
            <a:off x="456642" y="3676534"/>
            <a:ext cx="4305485" cy="2845554"/>
          </a:xfrm>
          <a:prstGeom prst="rect">
            <a:avLst/>
          </a:prstGeom>
        </p:spPr>
      </p:pic>
      <p:pic>
        <p:nvPicPr>
          <p:cNvPr id="17" name="Picture 2">
            <a:extLst>
              <a:ext uri="{FF2B5EF4-FFF2-40B4-BE49-F238E27FC236}">
                <a16:creationId xmlns:a16="http://schemas.microsoft.com/office/drawing/2014/main" id="{F9ADCD88-FB71-45B4-A493-8E5F36796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9153" y="253904"/>
            <a:ext cx="540984" cy="36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C46F0F2-DECC-4E1E-80C0-B937FED7CA6F}"/>
              </a:ext>
            </a:extLst>
          </p:cNvPr>
          <p:cNvSpPr txBox="1"/>
          <p:nvPr/>
        </p:nvSpPr>
        <p:spPr>
          <a:xfrm>
            <a:off x="10617616" y="244572"/>
            <a:ext cx="1182029" cy="369332"/>
          </a:xfrm>
          <a:prstGeom prst="rect">
            <a:avLst/>
          </a:prstGeom>
          <a:noFill/>
        </p:spPr>
        <p:txBody>
          <a:bodyPr wrap="square" rtlCol="0">
            <a:spAutoFit/>
          </a:bodyPr>
          <a:lstStyle/>
          <a:p>
            <a:pPr algn="ctr"/>
            <a:r>
              <a:rPr lang="en-US" b="1" dirty="0"/>
              <a:t>INDIA</a:t>
            </a:r>
            <a:endParaRPr lang="en-GB" b="1" dirty="0"/>
          </a:p>
        </p:txBody>
      </p:sp>
    </p:spTree>
    <p:extLst>
      <p:ext uri="{BB962C8B-B14F-4D97-AF65-F5344CB8AC3E}">
        <p14:creationId xmlns:p14="http://schemas.microsoft.com/office/powerpoint/2010/main" val="2075860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SIS Forum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2912</TotalTime>
  <Words>1851</Words>
  <Application>Microsoft Office PowerPoint</Application>
  <PresentationFormat>Widescreen</PresentationFormat>
  <Paragraphs>160</Paragraphs>
  <Slides>13</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Barlow</vt:lpstr>
      <vt:lpstr>Calibri</vt:lpstr>
      <vt:lpstr>Calibri Light</vt:lpstr>
      <vt:lpstr>Symbol</vt:lpstr>
      <vt:lpstr>Office Theme</vt:lpstr>
      <vt:lpstr>WSIS Forum 2020</vt:lpstr>
      <vt:lpstr>Finalists Pitching Session 1  3 May, 09:00 AM EDT // 15:00 CEST</vt:lpstr>
      <vt:lpstr>PowerPoint Presentation</vt:lpstr>
      <vt:lpstr>PowerPoint Presentation</vt:lpstr>
      <vt:lpstr>Project : Appolo’s Watch  </vt:lpstr>
      <vt:lpstr>Project : Dementi-AR </vt:lpstr>
      <vt:lpstr>Project : Early detection of Alzheimer's disease </vt:lpstr>
      <vt:lpstr>Project : Kin-Keepers.com, A voice translator for Alzheimer's sufferers </vt:lpstr>
      <vt:lpstr>Project : HACK FOR CUT - FARI</vt:lpstr>
      <vt:lpstr>Project : INVESTOPIA</vt:lpstr>
      <vt:lpstr>Project : Tracking User Health Data and Providing platform to share Health  Data with Healthcare Professional</vt:lpstr>
      <vt:lpstr>Project : Elderly Fall Detection and Remote Monitoring System along with  Indoor Localization</vt:lpstr>
      <vt:lpstr>Project : KIT - The helping hand</vt:lpstr>
      <vt:lpstr>Project : ELDAVELLER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Sidabutar, Ruth</dc:creator>
  <cp:lastModifiedBy>Debs, Tala</cp:lastModifiedBy>
  <cp:revision>50</cp:revision>
  <dcterms:created xsi:type="dcterms:W3CDTF">2021-02-08T13:53:48Z</dcterms:created>
  <dcterms:modified xsi:type="dcterms:W3CDTF">2021-04-30T09:13:55Z</dcterms:modified>
</cp:coreProperties>
</file>